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4" r:id="rId4"/>
    <p:sldId id="281" r:id="rId5"/>
    <p:sldId id="269" r:id="rId6"/>
    <p:sldId id="279" r:id="rId7"/>
    <p:sldId id="270" r:id="rId8"/>
    <p:sldId id="278" r:id="rId9"/>
    <p:sldId id="273" r:id="rId10"/>
    <p:sldId id="272" r:id="rId11"/>
    <p:sldId id="280" r:id="rId12"/>
    <p:sldId id="271" r:id="rId13"/>
    <p:sldId id="282" r:id="rId14"/>
    <p:sldId id="275"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8B86"/>
    <a:srgbClr val="7D7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F143-0091-4B69-BF5E-3635E1352855}" type="datetimeFigureOut">
              <a:rPr lang="en-US" smtClean="0"/>
              <a:t>06/09/2022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AFBFF-4BDC-48CC-BE6E-DAFD0AF3C27A}" type="slidenum">
              <a:rPr lang="en-US" smtClean="0"/>
              <a:t>‹#›</a:t>
            </a:fld>
            <a:endParaRPr lang="en-US"/>
          </a:p>
        </p:txBody>
      </p:sp>
    </p:spTree>
    <p:extLst>
      <p:ext uri="{BB962C8B-B14F-4D97-AF65-F5344CB8AC3E}">
        <p14:creationId xmlns:p14="http://schemas.microsoft.com/office/powerpoint/2010/main" val="31349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of military members smoke</a:t>
            </a:r>
          </a:p>
        </p:txBody>
      </p:sp>
      <p:sp>
        <p:nvSpPr>
          <p:cNvPr id="4" name="Slide Number Placeholder 3"/>
          <p:cNvSpPr>
            <a:spLocks noGrp="1"/>
          </p:cNvSpPr>
          <p:nvPr>
            <p:ph type="sldNum" sz="quarter" idx="5"/>
          </p:nvPr>
        </p:nvSpPr>
        <p:spPr/>
        <p:txBody>
          <a:bodyPr/>
          <a:lstStyle/>
          <a:p>
            <a:fld id="{47EAFBFF-4BDC-48CC-BE6E-DAFD0AF3C27A}" type="slidenum">
              <a:rPr lang="en-US" smtClean="0"/>
              <a:t>3</a:t>
            </a:fld>
            <a:endParaRPr lang="en-US"/>
          </a:p>
        </p:txBody>
      </p:sp>
    </p:spTree>
    <p:extLst>
      <p:ext uri="{BB962C8B-B14F-4D97-AF65-F5344CB8AC3E}">
        <p14:creationId xmlns:p14="http://schemas.microsoft.com/office/powerpoint/2010/main" val="368401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Tables labeled “Number of SC disabilities of new compensation recipients” display counts of service-connected</a:t>
            </a:r>
          </a:p>
          <a:p>
            <a:r>
              <a:rPr lang="en-US" dirty="0"/>
              <a:t>disabilities which VBA rated for new recipients during FY 2020. Tables labeled “Number of SC disabilities of all</a:t>
            </a:r>
          </a:p>
          <a:p>
            <a:r>
              <a:rPr lang="en-US" dirty="0"/>
              <a:t>compensation recipients” display counts of all rated service-connected disabilities for all Veterans receiving</a:t>
            </a:r>
          </a:p>
          <a:p>
            <a:r>
              <a:rPr lang="en-US" dirty="0"/>
              <a:t>compensation at the end of FY 2020</a:t>
            </a:r>
          </a:p>
          <a:p>
            <a:endParaRPr lang="en-US" dirty="0"/>
          </a:p>
          <a:p>
            <a:r>
              <a:rPr lang="en-US" dirty="0"/>
              <a:t>Is not in the top 10 of most common claimed conditions</a:t>
            </a:r>
          </a:p>
        </p:txBody>
      </p:sp>
      <p:sp>
        <p:nvSpPr>
          <p:cNvPr id="4" name="Slide Number Placeholder 3"/>
          <p:cNvSpPr>
            <a:spLocks noGrp="1"/>
          </p:cNvSpPr>
          <p:nvPr>
            <p:ph type="sldNum" sz="quarter" idx="5"/>
          </p:nvPr>
        </p:nvSpPr>
        <p:spPr/>
        <p:txBody>
          <a:bodyPr/>
          <a:lstStyle/>
          <a:p>
            <a:fld id="{47EAFBFF-4BDC-48CC-BE6E-DAFD0AF3C27A}" type="slidenum">
              <a:rPr lang="en-US" smtClean="0"/>
              <a:t>4</a:t>
            </a:fld>
            <a:endParaRPr lang="en-US"/>
          </a:p>
        </p:txBody>
      </p:sp>
    </p:spTree>
    <p:extLst>
      <p:ext uri="{BB962C8B-B14F-4D97-AF65-F5344CB8AC3E}">
        <p14:creationId xmlns:p14="http://schemas.microsoft.com/office/powerpoint/2010/main" val="55141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WHO: Sinusitis is an inflammation of the lining inside the sinuses which can be acute or chronic. </a:t>
            </a:r>
            <a:r>
              <a:rPr lang="en-US" b="0" i="0" dirty="0">
                <a:solidFill>
                  <a:srgbClr val="25110A"/>
                </a:solidFill>
                <a:effectLst/>
                <a:latin typeface="Open Sans" panose="020B0604020202020204" pitchFamily="34" charset="0"/>
              </a:rPr>
              <a:t>nasal congestion, discolored nasal drainage, sinus pressure, headache, and fever. The two most common types of sinusitis are viral and bacterial.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45021-F83D-46BC-B134-08604422C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27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who: Allergic rhinitis, or hay fever, happens when you breathe in something to which you are allergic, and the inside of your nose becomes inflamed and swollen.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45021-F83D-46BC-B134-08604422C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1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see veterans with episodes of Chronic Bronchitis, will have COPD ratings.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45021-F83D-46BC-B134-08604422C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8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only get one rating for either COPD or </a:t>
            </a:r>
            <a:r>
              <a:rPr lang="en-US" dirty="0" err="1"/>
              <a:t>Emphyseme</a:t>
            </a:r>
            <a:r>
              <a:rPr lang="en-US" dirty="0"/>
              <a:t>. Since both are the same thing and both affect the lungs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45021-F83D-46BC-B134-08604422C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22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6603- BLUE due to episodes of bronchitis. White-Nicotine Dependence- do not use that anymore</a:t>
            </a:r>
          </a:p>
        </p:txBody>
      </p:sp>
      <p:sp>
        <p:nvSpPr>
          <p:cNvPr id="4" name="Slide Number Placeholder 3"/>
          <p:cNvSpPr>
            <a:spLocks noGrp="1"/>
          </p:cNvSpPr>
          <p:nvPr>
            <p:ph type="sldNum" sz="quarter" idx="5"/>
          </p:nvPr>
        </p:nvSpPr>
        <p:spPr/>
        <p:txBody>
          <a:bodyPr/>
          <a:lstStyle/>
          <a:p>
            <a:fld id="{47EAFBFF-4BDC-48CC-BE6E-DAFD0AF3C27A}" type="slidenum">
              <a:rPr lang="en-US" smtClean="0"/>
              <a:t>12</a:t>
            </a:fld>
            <a:endParaRPr lang="en-US"/>
          </a:p>
        </p:txBody>
      </p:sp>
    </p:spTree>
    <p:extLst>
      <p:ext uri="{BB962C8B-B14F-4D97-AF65-F5344CB8AC3E}">
        <p14:creationId xmlns:p14="http://schemas.microsoft.com/office/powerpoint/2010/main" val="195467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3669-3A04-42F5-A41D-5078FA200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56D9E-9860-46C6-A100-C865FFC78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BE5200-67F6-4768-8A79-2BCCBAE16E70}"/>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7C8EBA7E-354C-44E8-B389-D4C2A5F28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2B57-FD5C-4CF9-A4E7-3FB43DAB6C42}"/>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15099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09C6-F15F-4DFA-A8E8-FEC43E182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B8E518-AA5D-4138-A9CC-50FD3A708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CCFC9-AF14-4048-9CA4-1BCB9CD62FB1}"/>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59F16C69-930C-4E41-8938-B41C6A789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2B924-B0AC-4F0D-8C54-06A9DB910090}"/>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85070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0C8F4-784B-4F84-BF2A-CD608FE1D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09FFA-B695-47C7-9AC6-CEEF2294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F1629-3953-4A2E-A374-113502F6B628}"/>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4FE4699A-16E3-4ED7-A8D0-B39671895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C84E7-7534-4C78-931E-F2F2E340D626}"/>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20668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5397-C8BA-4914-9D90-B2FF8337F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701A2-936C-4A52-A06D-3CF39B4A0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C2CCF-FC79-4C0E-A5DD-D8EC6898D092}"/>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747716AB-6C13-4FE1-982B-8DA0C7993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524CA-860F-4FA7-B0ED-73E4F5F2C9E8}"/>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28141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166-AF37-4CB6-AB86-BEA992ECD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B25D04-A0D8-4325-8A1A-275EDA6D7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54206-8349-45CD-BFA4-979D6ED724FC}"/>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A19D9275-D200-438C-B29E-55F375FA2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A3801-B7E9-49EB-B248-4E47DFEBB991}"/>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140426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553-78F6-4CC4-8AA4-1F904B56E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1F146-25D0-4DA2-9D64-47A592EC9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98114A-CA8E-4A88-8F11-4957E8414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F9510-CEC6-47FB-9B5B-63A14A2B053E}"/>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6" name="Footer Placeholder 5">
            <a:extLst>
              <a:ext uri="{FF2B5EF4-FFF2-40B4-BE49-F238E27FC236}">
                <a16:creationId xmlns:a16="http://schemas.microsoft.com/office/drawing/2014/main" id="{D6C464BE-1AC0-4FEF-A205-87C5C2820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53513-9B55-4911-90A9-05F554B3B39E}"/>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90080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CD34-010C-4D4B-A76A-BD8D8BFAB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5FFCD-F9C8-478C-8375-31F76C0C7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EB8825-C48A-4F19-BF00-B329A7417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7A034E-7B1C-41B6-A706-7A26C8EC9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E4F48-AC89-48D5-8530-7BEED1977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6A4FE-A35B-41A6-A68D-9E4F75079553}"/>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8" name="Footer Placeholder 7">
            <a:extLst>
              <a:ext uri="{FF2B5EF4-FFF2-40B4-BE49-F238E27FC236}">
                <a16:creationId xmlns:a16="http://schemas.microsoft.com/office/drawing/2014/main" id="{E4976AF4-51BA-4320-AB64-3806E6105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25254-488F-45B0-80E2-3CBA3CF8FD1D}"/>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194931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72CC-2388-4ACF-8008-D667657B4B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41BEE-F329-467E-9F90-D43653CA38CD}"/>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4" name="Footer Placeholder 3">
            <a:extLst>
              <a:ext uri="{FF2B5EF4-FFF2-40B4-BE49-F238E27FC236}">
                <a16:creationId xmlns:a16="http://schemas.microsoft.com/office/drawing/2014/main" id="{6AE30A3C-CBE5-4B1A-8473-366C429FC3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F28600-DDD6-4063-BC79-618E3C584086}"/>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294532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26318-C771-410F-8287-2D55E82CB680}"/>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3" name="Footer Placeholder 2">
            <a:extLst>
              <a:ext uri="{FF2B5EF4-FFF2-40B4-BE49-F238E27FC236}">
                <a16:creationId xmlns:a16="http://schemas.microsoft.com/office/drawing/2014/main" id="{AA03D3C5-6964-423D-A106-8D683658A4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2D879-79FC-4478-B4FF-78066C176AFF}"/>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306643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6332-8CC3-45F4-B585-4CD7DA3C8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4BD3F-97AD-416E-BDFE-70D035B83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CAE9A-B755-42C5-B631-82F751DA4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2EE51-686D-43AD-8D36-0734ABE005AE}"/>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6" name="Footer Placeholder 5">
            <a:extLst>
              <a:ext uri="{FF2B5EF4-FFF2-40B4-BE49-F238E27FC236}">
                <a16:creationId xmlns:a16="http://schemas.microsoft.com/office/drawing/2014/main" id="{795371AF-9889-4D08-A0FC-7449001B7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F1318-8B6D-4D9D-ABD8-FEE8F04CC998}"/>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16419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B14-5BE9-446E-98A2-EAC3112CB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CDE03-A7D9-4396-8331-5C7898A9E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5B3193-CAFC-4094-9276-F27E92DD1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4BB2C-8E4B-4C62-82D8-F04DABA8BE37}"/>
              </a:ext>
            </a:extLst>
          </p:cNvPr>
          <p:cNvSpPr>
            <a:spLocks noGrp="1"/>
          </p:cNvSpPr>
          <p:nvPr>
            <p:ph type="dt" sz="half" idx="10"/>
          </p:nvPr>
        </p:nvSpPr>
        <p:spPr/>
        <p:txBody>
          <a:bodyPr/>
          <a:lstStyle/>
          <a:p>
            <a:fld id="{67E90003-E234-45C8-81C3-FE18BD342356}" type="datetimeFigureOut">
              <a:rPr lang="en-US" smtClean="0"/>
              <a:t>06/09/2022</a:t>
            </a:fld>
            <a:endParaRPr lang="en-US"/>
          </a:p>
        </p:txBody>
      </p:sp>
      <p:sp>
        <p:nvSpPr>
          <p:cNvPr id="6" name="Footer Placeholder 5">
            <a:extLst>
              <a:ext uri="{FF2B5EF4-FFF2-40B4-BE49-F238E27FC236}">
                <a16:creationId xmlns:a16="http://schemas.microsoft.com/office/drawing/2014/main" id="{20133D05-D86E-4333-AADB-A71D2AD87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7CD77-0627-4C2C-A981-506BB6532F0F}"/>
              </a:ext>
            </a:extLst>
          </p:cNvPr>
          <p:cNvSpPr>
            <a:spLocks noGrp="1"/>
          </p:cNvSpPr>
          <p:nvPr>
            <p:ph type="sldNum" sz="quarter" idx="12"/>
          </p:nvPr>
        </p:nvSpPr>
        <p:spPr/>
        <p:txBody>
          <a:bodyPr/>
          <a:lstStyle/>
          <a:p>
            <a:fld id="{73993888-1888-45D3-905B-01DDA1E4C4A9}" type="slidenum">
              <a:rPr lang="en-US" smtClean="0"/>
              <a:t>‹#›</a:t>
            </a:fld>
            <a:endParaRPr lang="en-US"/>
          </a:p>
        </p:txBody>
      </p:sp>
    </p:spTree>
    <p:extLst>
      <p:ext uri="{BB962C8B-B14F-4D97-AF65-F5344CB8AC3E}">
        <p14:creationId xmlns:p14="http://schemas.microsoft.com/office/powerpoint/2010/main" val="45467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7B725-BB92-47B2-9C48-3044CDAD3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DDA71-4905-4982-9E96-569B79A32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DE223-16B6-4AF1-844C-672685D94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90003-E234-45C8-81C3-FE18BD342356}" type="datetimeFigureOut">
              <a:rPr lang="en-US" smtClean="0"/>
              <a:t>06/09/2022</a:t>
            </a:fld>
            <a:endParaRPr lang="en-US"/>
          </a:p>
        </p:txBody>
      </p:sp>
      <p:sp>
        <p:nvSpPr>
          <p:cNvPr id="5" name="Footer Placeholder 4">
            <a:extLst>
              <a:ext uri="{FF2B5EF4-FFF2-40B4-BE49-F238E27FC236}">
                <a16:creationId xmlns:a16="http://schemas.microsoft.com/office/drawing/2014/main" id="{38F605D0-1F1D-49D4-A9BB-9A2ABA394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03C065-6A34-49FD-8EF0-7061D7546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93888-1888-45D3-905B-01DDA1E4C4A9}" type="slidenum">
              <a:rPr lang="en-US" smtClean="0"/>
              <a:t>‹#›</a:t>
            </a:fld>
            <a:endParaRPr lang="en-US"/>
          </a:p>
        </p:txBody>
      </p:sp>
    </p:spTree>
    <p:extLst>
      <p:ext uri="{BB962C8B-B14F-4D97-AF65-F5344CB8AC3E}">
        <p14:creationId xmlns:p14="http://schemas.microsoft.com/office/powerpoint/2010/main" val="82855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va.gov/research_in_action/Development-of-the-nicotine-patch-for-smoking-cessation.cfm" TargetMode="External"/><Relationship Id="rId2" Type="http://schemas.openxmlformats.org/officeDocument/2006/relationships/hyperlink" Target="http://www.nlm.nih.gov/medlineplus/druginfo/meds/a60108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va.gov/topics/respiratory.cfm" TargetMode="External"/><Relationship Id="rId2" Type="http://schemas.openxmlformats.org/officeDocument/2006/relationships/hyperlink" Target="https://www.benefits.va.gov/REPORTS/a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nd.org/pubs/research_reports/RR1928.html?adbsc=social_20180320_2212921&amp;adbid=975928167633334272&amp;adbpl=tw&amp;adbpr=2254545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53480AB-AAFD-4AF2-865B-E89E310248D0}"/>
              </a:ext>
            </a:extLst>
          </p:cNvPr>
          <p:cNvSpPr>
            <a:spLocks noGrp="1"/>
          </p:cNvSpPr>
          <p:nvPr>
            <p:ph type="ctrTitle"/>
          </p:nvPr>
        </p:nvSpPr>
        <p:spPr>
          <a:xfrm>
            <a:off x="1100669" y="1097339"/>
            <a:ext cx="10011831" cy="2623885"/>
          </a:xfrm>
        </p:spPr>
        <p:txBody>
          <a:bodyPr anchor="ctr">
            <a:normAutofit fontScale="90000"/>
          </a:bodyPr>
          <a:lstStyle/>
          <a:p>
            <a:r>
              <a:rPr lang="en-US" sz="5100" dirty="0">
                <a:solidFill>
                  <a:srgbClr val="FFFFFF"/>
                </a:solidFill>
              </a:rPr>
              <a:t>Part 1 of Respiratory System</a:t>
            </a:r>
            <a:br>
              <a:rPr lang="en-US" sz="5100" dirty="0">
                <a:solidFill>
                  <a:srgbClr val="FFFFFF"/>
                </a:solidFill>
              </a:rPr>
            </a:br>
            <a:br>
              <a:rPr lang="en-US" sz="5100" dirty="0">
                <a:solidFill>
                  <a:srgbClr val="FFFFFF"/>
                </a:solidFill>
              </a:rPr>
            </a:br>
            <a:r>
              <a:rPr lang="en-US" sz="5100" dirty="0">
                <a:solidFill>
                  <a:srgbClr val="FFFFFF"/>
                </a:solidFill>
              </a:rPr>
              <a:t>Sinusitis, Rhinitis, Emphysema, &amp; COPD</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576011E1-628A-4F88-AAA7-455D4610703B}"/>
              </a:ext>
            </a:extLst>
          </p:cNvPr>
          <p:cNvSpPr>
            <a:spLocks noGrp="1"/>
          </p:cNvSpPr>
          <p:nvPr>
            <p:ph type="subTitle" idx="1"/>
          </p:nvPr>
        </p:nvSpPr>
        <p:spPr>
          <a:xfrm>
            <a:off x="3226159" y="4843002"/>
            <a:ext cx="5760850" cy="1234345"/>
          </a:xfrm>
        </p:spPr>
        <p:txBody>
          <a:bodyPr anchor="ctr">
            <a:normAutofit/>
          </a:bodyPr>
          <a:lstStyle/>
          <a:p>
            <a:r>
              <a:rPr lang="en-US" sz="2600">
                <a:solidFill>
                  <a:schemeClr val="tx1">
                    <a:lumMod val="95000"/>
                    <a:lumOff val="5000"/>
                  </a:schemeClr>
                </a:solidFill>
              </a:rPr>
              <a:t>By Danny Johnson</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3474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85EDB7-9DBD-45E0-9D43-004573A359E2}"/>
              </a:ext>
            </a:extLst>
          </p:cNvPr>
          <p:cNvSpPr>
            <a:spLocks noGrp="1"/>
          </p:cNvSpPr>
          <p:nvPr>
            <p:ph type="title"/>
          </p:nvPr>
        </p:nvSpPr>
        <p:spPr>
          <a:xfrm>
            <a:off x="1252800" y="662399"/>
            <a:ext cx="5995987" cy="1494000"/>
          </a:xfrm>
        </p:spPr>
        <p:txBody>
          <a:bodyPr anchor="t">
            <a:normAutofit/>
          </a:bodyPr>
          <a:lstStyle/>
          <a:p>
            <a:r>
              <a:rPr lang="en-US" dirty="0"/>
              <a:t>6603 Emphysema, pulmonary:</a:t>
            </a:r>
          </a:p>
        </p:txBody>
      </p:sp>
      <p:grpSp>
        <p:nvGrpSpPr>
          <p:cNvPr id="33" name="Group 3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9E5A8716-E06D-42B4-9531-4B253C203250}"/>
              </a:ext>
            </a:extLst>
          </p:cNvPr>
          <p:cNvSpPr>
            <a:spLocks noGrp="1"/>
          </p:cNvSpPr>
          <p:nvPr>
            <p:ph idx="1"/>
          </p:nvPr>
        </p:nvSpPr>
        <p:spPr>
          <a:xfrm>
            <a:off x="1251678" y="2286000"/>
            <a:ext cx="6015897" cy="3844800"/>
          </a:xfrm>
        </p:spPr>
        <p:txBody>
          <a:bodyPr>
            <a:normAutofit fontScale="92500" lnSpcReduction="10000"/>
          </a:bodyPr>
          <a:lstStyle/>
          <a:p>
            <a:r>
              <a:rPr lang="en-US" sz="2000" b="0" i="0" dirty="0">
                <a:solidFill>
                  <a:schemeClr val="tx1">
                    <a:alpha val="60000"/>
                  </a:schemeClr>
                </a:solidFill>
                <a:effectLst/>
                <a:latin typeface="Roboto" panose="02000000000000000000" pitchFamily="2" charset="0"/>
              </a:rPr>
              <a:t>A disorder affecting the alveoli (tiny air sacs) of the lungs. The transfer of oxygen and carbon dioxide in the lungs takes place in the walls of the alveoli. In emphysema, the alveoli become abnormally inflated, damaging their walls and making it harder to breathe.</a:t>
            </a:r>
          </a:p>
          <a:p>
            <a:r>
              <a:rPr lang="en-US" sz="2000" dirty="0">
                <a:solidFill>
                  <a:schemeClr val="tx1">
                    <a:alpha val="60000"/>
                  </a:schemeClr>
                </a:solidFill>
                <a:latin typeface="Roboto" panose="02000000000000000000" pitchFamily="2" charset="0"/>
              </a:rPr>
              <a:t>Emphysema develops when there’s damage to the walls between many of the air sacs in the lungs. Normally, these sacs are elastic or stretchy. When you breathe in, each air sac fills up with air, like a small balloon. When you breathe out, the air sacs deflate, and the air goes out. In emphysema, it is harder for your lungs to move air out of your body.</a:t>
            </a:r>
          </a:p>
          <a:p>
            <a:r>
              <a:rPr lang="en-US" sz="2000" dirty="0">
                <a:solidFill>
                  <a:schemeClr val="tx1">
                    <a:alpha val="60000"/>
                  </a:schemeClr>
                </a:solidFill>
              </a:rPr>
              <a:t>This is a form of COPD. </a:t>
            </a:r>
          </a:p>
          <a:p>
            <a:endParaRPr lang="en-US" sz="2000" dirty="0">
              <a:solidFill>
                <a:schemeClr val="tx1">
                  <a:alpha val="60000"/>
                </a:schemeClr>
              </a:solidFill>
            </a:endParaRPr>
          </a:p>
        </p:txBody>
      </p:sp>
      <p:graphicFrame>
        <p:nvGraphicFramePr>
          <p:cNvPr id="4" name="Table 3">
            <a:extLst>
              <a:ext uri="{FF2B5EF4-FFF2-40B4-BE49-F238E27FC236}">
                <a16:creationId xmlns:a16="http://schemas.microsoft.com/office/drawing/2014/main" id="{68CF707D-BE87-465F-BCB6-627119225D52}"/>
              </a:ext>
            </a:extLst>
          </p:cNvPr>
          <p:cNvGraphicFramePr>
            <a:graphicFrameLocks noGrp="1"/>
          </p:cNvGraphicFramePr>
          <p:nvPr>
            <p:extLst>
              <p:ext uri="{D42A27DB-BD31-4B8C-83A1-F6EECF244321}">
                <p14:modId xmlns:p14="http://schemas.microsoft.com/office/powerpoint/2010/main" val="3926472503"/>
              </p:ext>
            </p:extLst>
          </p:nvPr>
        </p:nvGraphicFramePr>
        <p:xfrm>
          <a:off x="7633428" y="740369"/>
          <a:ext cx="3914165" cy="5774430"/>
        </p:xfrm>
        <a:graphic>
          <a:graphicData uri="http://schemas.openxmlformats.org/drawingml/2006/table">
            <a:tbl>
              <a:tblPr>
                <a:tableStyleId>{8799B23B-EC83-4686-B30A-512413B5E67A}</a:tableStyleId>
              </a:tblPr>
              <a:tblGrid>
                <a:gridCol w="3456768">
                  <a:extLst>
                    <a:ext uri="{9D8B030D-6E8A-4147-A177-3AD203B41FA5}">
                      <a16:colId xmlns:a16="http://schemas.microsoft.com/office/drawing/2014/main" val="415991824"/>
                    </a:ext>
                  </a:extLst>
                </a:gridCol>
                <a:gridCol w="457397">
                  <a:extLst>
                    <a:ext uri="{9D8B030D-6E8A-4147-A177-3AD203B41FA5}">
                      <a16:colId xmlns:a16="http://schemas.microsoft.com/office/drawing/2014/main" val="2812772898"/>
                    </a:ext>
                  </a:extLst>
                </a:gridCol>
              </a:tblGrid>
              <a:tr h="3224541">
                <a:tc>
                  <a:txBody>
                    <a:bodyPr/>
                    <a:lstStyle/>
                    <a:p>
                      <a:r>
                        <a:rPr lang="en-US" sz="1400" dirty="0"/>
                        <a:t>FEV-1 less than 40 percent of predicted value, or; the ratio of Forced Expiratory Volume in one second to Forced Vital Capacity (FEV-1/FVC) less than 40 percent, or; Diffusion Capacity of the Lung for Carbon Monoxide by the Single Breath Method (DLCO (SB)) less than 40-percent predicted, or; maximum exercise capacity less than 15 ml/kg/min oxygen consumption (with cardiac or respiratory limitation), or; </a:t>
                      </a:r>
                      <a:r>
                        <a:rPr lang="en-US" sz="1400" dirty="0" err="1"/>
                        <a:t>cor</a:t>
                      </a:r>
                      <a:r>
                        <a:rPr lang="en-US" sz="1400" dirty="0"/>
                        <a:t> pulmonale (right heart failure), or; right ventricular hypertrophy, or; pulmonary hypertension (shown by Echo or cardiac catheterization), or; episode(s) of acute respiratory failure, or; requires outpatient oxygen therapy.</a:t>
                      </a:r>
                    </a:p>
                  </a:txBody>
                  <a:tcPr marL="54207" marR="54207" marT="27103" marB="27103" anchor="ctr"/>
                </a:tc>
                <a:tc>
                  <a:txBody>
                    <a:bodyPr/>
                    <a:lstStyle/>
                    <a:p>
                      <a:r>
                        <a:rPr lang="en-US" sz="1100"/>
                        <a:t>100 </a:t>
                      </a:r>
                    </a:p>
                  </a:txBody>
                  <a:tcPr marL="54207" marR="54207" marT="27103" marB="27103" anchor="ctr"/>
                </a:tc>
                <a:extLst>
                  <a:ext uri="{0D108BD9-81ED-4DB2-BD59-A6C34878D82A}">
                    <a16:rowId xmlns:a16="http://schemas.microsoft.com/office/drawing/2014/main" val="1842531780"/>
                  </a:ext>
                </a:extLst>
              </a:tr>
              <a:tr h="1131252">
                <a:tc>
                  <a:txBody>
                    <a:bodyPr/>
                    <a:lstStyle/>
                    <a:p>
                      <a:r>
                        <a:rPr lang="en-US" sz="1400" dirty="0"/>
                        <a:t>FEV-1 of 40- to 55-percent predicted, or; FEV-1/FVC of 40 to 55 percent, or; DLCO (SB) of 40- to 55-percent predicted, or; maximum oxygen consumption of 15 to 20 ml/kg/min (with cardiorespiratory limit)</a:t>
                      </a:r>
                    </a:p>
                  </a:txBody>
                  <a:tcPr marL="54207" marR="54207" marT="27103" marB="27103" anchor="ctr"/>
                </a:tc>
                <a:tc>
                  <a:txBody>
                    <a:bodyPr/>
                    <a:lstStyle/>
                    <a:p>
                      <a:r>
                        <a:rPr lang="en-US" sz="1100"/>
                        <a:t>60 </a:t>
                      </a:r>
                    </a:p>
                  </a:txBody>
                  <a:tcPr marL="54207" marR="54207" marT="27103" marB="27103" anchor="ctr"/>
                </a:tc>
                <a:extLst>
                  <a:ext uri="{0D108BD9-81ED-4DB2-BD59-A6C34878D82A}">
                    <a16:rowId xmlns:a16="http://schemas.microsoft.com/office/drawing/2014/main" val="2285970658"/>
                  </a:ext>
                </a:extLst>
              </a:tr>
              <a:tr h="607930">
                <a:tc>
                  <a:txBody>
                    <a:bodyPr/>
                    <a:lstStyle/>
                    <a:p>
                      <a:r>
                        <a:rPr lang="en-US" sz="1400" dirty="0"/>
                        <a:t>FEV-1 of 56- to 70-percent predicted, or; FEV-1/FVC of 56 to 70 percent, or; DLCO (SB) 56- to 65-percent predicted</a:t>
                      </a:r>
                    </a:p>
                  </a:txBody>
                  <a:tcPr marL="54207" marR="54207" marT="27103" marB="27103" anchor="ctr"/>
                </a:tc>
                <a:tc>
                  <a:txBody>
                    <a:bodyPr/>
                    <a:lstStyle/>
                    <a:p>
                      <a:r>
                        <a:rPr lang="en-US" sz="1100"/>
                        <a:t>30 </a:t>
                      </a:r>
                    </a:p>
                  </a:txBody>
                  <a:tcPr marL="54207" marR="54207" marT="27103" marB="27103" anchor="ctr"/>
                </a:tc>
                <a:extLst>
                  <a:ext uri="{0D108BD9-81ED-4DB2-BD59-A6C34878D82A}">
                    <a16:rowId xmlns:a16="http://schemas.microsoft.com/office/drawing/2014/main" val="3324279209"/>
                  </a:ext>
                </a:extLst>
              </a:tr>
              <a:tr h="607930">
                <a:tc>
                  <a:txBody>
                    <a:bodyPr/>
                    <a:lstStyle/>
                    <a:p>
                      <a:r>
                        <a:rPr lang="en-US" sz="1400" dirty="0"/>
                        <a:t>FEV-1 of 71- to 80-percent predicted, or; FEV-1/FVC of 71 to 80 percent, or; DLCO (SB) 66- to 80-percent predicted</a:t>
                      </a:r>
                    </a:p>
                  </a:txBody>
                  <a:tcPr marL="54207" marR="54207" marT="27103" marB="27103" anchor="ctr"/>
                </a:tc>
                <a:tc>
                  <a:txBody>
                    <a:bodyPr/>
                    <a:lstStyle/>
                    <a:p>
                      <a:r>
                        <a:rPr lang="en-US" sz="1100" dirty="0"/>
                        <a:t>10</a:t>
                      </a:r>
                    </a:p>
                  </a:txBody>
                  <a:tcPr marL="54207" marR="54207" marT="27103" marB="27103" anchor="ctr"/>
                </a:tc>
                <a:extLst>
                  <a:ext uri="{0D108BD9-81ED-4DB2-BD59-A6C34878D82A}">
                    <a16:rowId xmlns:a16="http://schemas.microsoft.com/office/drawing/2014/main" val="989219563"/>
                  </a:ext>
                </a:extLst>
              </a:tr>
            </a:tbl>
          </a:graphicData>
        </a:graphic>
      </p:graphicFrame>
    </p:spTree>
    <p:extLst>
      <p:ext uri="{BB962C8B-B14F-4D97-AF65-F5344CB8AC3E}">
        <p14:creationId xmlns:p14="http://schemas.microsoft.com/office/powerpoint/2010/main" val="362916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16C9-226D-4B8B-B4D2-0365D575FEE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Respiratory System</a:t>
            </a:r>
          </a:p>
        </p:txBody>
      </p:sp>
      <p:pic>
        <p:nvPicPr>
          <p:cNvPr id="4" name="Picture 3">
            <a:extLst>
              <a:ext uri="{FF2B5EF4-FFF2-40B4-BE49-F238E27FC236}">
                <a16:creationId xmlns:a16="http://schemas.microsoft.com/office/drawing/2014/main" id="{8FEDC463-7877-4A08-94AD-36FABC87D6B2}"/>
              </a:ext>
            </a:extLst>
          </p:cNvPr>
          <p:cNvPicPr>
            <a:picLocks noChangeAspect="1"/>
          </p:cNvPicPr>
          <p:nvPr/>
        </p:nvPicPr>
        <p:blipFill>
          <a:blip r:embed="rId2"/>
          <a:stretch>
            <a:fillRect/>
          </a:stretch>
        </p:blipFill>
        <p:spPr>
          <a:xfrm>
            <a:off x="3515134" y="355322"/>
            <a:ext cx="7952188" cy="6361750"/>
          </a:xfrm>
          <a:prstGeom prst="rect">
            <a:avLst/>
          </a:prstGeom>
        </p:spPr>
      </p:pic>
    </p:spTree>
    <p:extLst>
      <p:ext uri="{BB962C8B-B14F-4D97-AF65-F5344CB8AC3E}">
        <p14:creationId xmlns:p14="http://schemas.microsoft.com/office/powerpoint/2010/main" val="314959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5D9632-904D-459D-B217-C7644D3D6839}"/>
              </a:ext>
            </a:extLst>
          </p:cNvPr>
          <p:cNvPicPr>
            <a:picLocks noChangeAspect="1"/>
          </p:cNvPicPr>
          <p:nvPr/>
        </p:nvPicPr>
        <p:blipFill>
          <a:blip r:embed="rId3"/>
          <a:stretch>
            <a:fillRect/>
          </a:stretch>
        </p:blipFill>
        <p:spPr>
          <a:xfrm>
            <a:off x="413485" y="3868722"/>
            <a:ext cx="4924425" cy="800100"/>
          </a:xfrm>
          <a:prstGeom prst="rect">
            <a:avLst/>
          </a:prstGeom>
        </p:spPr>
      </p:pic>
      <p:pic>
        <p:nvPicPr>
          <p:cNvPr id="7" name="Picture 6">
            <a:extLst>
              <a:ext uri="{FF2B5EF4-FFF2-40B4-BE49-F238E27FC236}">
                <a16:creationId xmlns:a16="http://schemas.microsoft.com/office/drawing/2014/main" id="{42665C67-EEC6-43FA-AF28-634143A17D65}"/>
              </a:ext>
            </a:extLst>
          </p:cNvPr>
          <p:cNvPicPr>
            <a:picLocks noChangeAspect="1"/>
          </p:cNvPicPr>
          <p:nvPr/>
        </p:nvPicPr>
        <p:blipFill>
          <a:blip r:embed="rId4"/>
          <a:stretch>
            <a:fillRect/>
          </a:stretch>
        </p:blipFill>
        <p:spPr>
          <a:xfrm>
            <a:off x="3836196" y="5387110"/>
            <a:ext cx="4519608" cy="519112"/>
          </a:xfrm>
          <a:prstGeom prst="rect">
            <a:avLst/>
          </a:prstGeom>
        </p:spPr>
      </p:pic>
      <p:pic>
        <p:nvPicPr>
          <p:cNvPr id="9" name="Picture 8">
            <a:extLst>
              <a:ext uri="{FF2B5EF4-FFF2-40B4-BE49-F238E27FC236}">
                <a16:creationId xmlns:a16="http://schemas.microsoft.com/office/drawing/2014/main" id="{21B721C7-E531-4C1F-81F9-19907048A738}"/>
              </a:ext>
            </a:extLst>
          </p:cNvPr>
          <p:cNvPicPr>
            <a:picLocks noChangeAspect="1"/>
          </p:cNvPicPr>
          <p:nvPr/>
        </p:nvPicPr>
        <p:blipFill>
          <a:blip r:embed="rId5"/>
          <a:stretch>
            <a:fillRect/>
          </a:stretch>
        </p:blipFill>
        <p:spPr>
          <a:xfrm>
            <a:off x="5518445" y="52144"/>
            <a:ext cx="6276392" cy="1051430"/>
          </a:xfrm>
          <a:prstGeom prst="rect">
            <a:avLst/>
          </a:prstGeom>
        </p:spPr>
      </p:pic>
      <p:pic>
        <p:nvPicPr>
          <p:cNvPr id="15" name="Picture 14">
            <a:extLst>
              <a:ext uri="{FF2B5EF4-FFF2-40B4-BE49-F238E27FC236}">
                <a16:creationId xmlns:a16="http://schemas.microsoft.com/office/drawing/2014/main" id="{0776F45F-23F1-45FC-9874-52768E674939}"/>
              </a:ext>
            </a:extLst>
          </p:cNvPr>
          <p:cNvPicPr>
            <a:picLocks noChangeAspect="1"/>
          </p:cNvPicPr>
          <p:nvPr/>
        </p:nvPicPr>
        <p:blipFill>
          <a:blip r:embed="rId6"/>
          <a:stretch>
            <a:fillRect/>
          </a:stretch>
        </p:blipFill>
        <p:spPr>
          <a:xfrm>
            <a:off x="125235" y="153997"/>
            <a:ext cx="5314950" cy="847725"/>
          </a:xfrm>
          <a:prstGeom prst="rect">
            <a:avLst/>
          </a:prstGeom>
        </p:spPr>
      </p:pic>
      <p:pic>
        <p:nvPicPr>
          <p:cNvPr id="19" name="Picture 18">
            <a:extLst>
              <a:ext uri="{FF2B5EF4-FFF2-40B4-BE49-F238E27FC236}">
                <a16:creationId xmlns:a16="http://schemas.microsoft.com/office/drawing/2014/main" id="{4426C440-4DBF-4358-969F-635B6B84E3AB}"/>
              </a:ext>
            </a:extLst>
          </p:cNvPr>
          <p:cNvPicPr>
            <a:picLocks noChangeAspect="1"/>
          </p:cNvPicPr>
          <p:nvPr/>
        </p:nvPicPr>
        <p:blipFill>
          <a:blip r:embed="rId7"/>
          <a:stretch>
            <a:fillRect/>
          </a:stretch>
        </p:blipFill>
        <p:spPr>
          <a:xfrm>
            <a:off x="6527512" y="3868722"/>
            <a:ext cx="5267325" cy="704850"/>
          </a:xfrm>
          <a:prstGeom prst="rect">
            <a:avLst/>
          </a:prstGeom>
        </p:spPr>
      </p:pic>
    </p:spTree>
    <p:extLst>
      <p:ext uri="{BB962C8B-B14F-4D97-AF65-F5344CB8AC3E}">
        <p14:creationId xmlns:p14="http://schemas.microsoft.com/office/powerpoint/2010/main" val="380668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3A126-B56D-44D1-A1D8-F5A011D7FC87}"/>
              </a:ext>
            </a:extLst>
          </p:cNvPr>
          <p:cNvPicPr>
            <a:picLocks noChangeAspect="1"/>
          </p:cNvPicPr>
          <p:nvPr/>
        </p:nvPicPr>
        <p:blipFill>
          <a:blip r:embed="rId2"/>
          <a:stretch>
            <a:fillRect/>
          </a:stretch>
        </p:blipFill>
        <p:spPr>
          <a:xfrm>
            <a:off x="4077350" y="4466831"/>
            <a:ext cx="4362900" cy="1108670"/>
          </a:xfrm>
          <a:prstGeom prst="rect">
            <a:avLst/>
          </a:prstGeom>
        </p:spPr>
      </p:pic>
      <p:pic>
        <p:nvPicPr>
          <p:cNvPr id="5" name="Picture 4">
            <a:extLst>
              <a:ext uri="{FF2B5EF4-FFF2-40B4-BE49-F238E27FC236}">
                <a16:creationId xmlns:a16="http://schemas.microsoft.com/office/drawing/2014/main" id="{70FC9DDF-D762-4795-93B8-94F6E5F947FB}"/>
              </a:ext>
            </a:extLst>
          </p:cNvPr>
          <p:cNvPicPr>
            <a:picLocks noChangeAspect="1"/>
          </p:cNvPicPr>
          <p:nvPr/>
        </p:nvPicPr>
        <p:blipFill>
          <a:blip r:embed="rId3"/>
          <a:stretch>
            <a:fillRect/>
          </a:stretch>
        </p:blipFill>
        <p:spPr>
          <a:xfrm>
            <a:off x="310378" y="469483"/>
            <a:ext cx="4674141" cy="1060737"/>
          </a:xfrm>
          <a:prstGeom prst="rect">
            <a:avLst/>
          </a:prstGeom>
        </p:spPr>
      </p:pic>
      <p:pic>
        <p:nvPicPr>
          <p:cNvPr id="6" name="Picture 5">
            <a:extLst>
              <a:ext uri="{FF2B5EF4-FFF2-40B4-BE49-F238E27FC236}">
                <a16:creationId xmlns:a16="http://schemas.microsoft.com/office/drawing/2014/main" id="{7A6A98EA-3C3E-48A7-B431-B0B63BBA0801}"/>
              </a:ext>
            </a:extLst>
          </p:cNvPr>
          <p:cNvPicPr>
            <a:picLocks noChangeAspect="1"/>
          </p:cNvPicPr>
          <p:nvPr/>
        </p:nvPicPr>
        <p:blipFill>
          <a:blip r:embed="rId4"/>
          <a:stretch>
            <a:fillRect/>
          </a:stretch>
        </p:blipFill>
        <p:spPr>
          <a:xfrm>
            <a:off x="5770641" y="426481"/>
            <a:ext cx="6325989" cy="1060737"/>
          </a:xfrm>
          <a:prstGeom prst="rect">
            <a:avLst/>
          </a:prstGeom>
        </p:spPr>
      </p:pic>
      <p:pic>
        <p:nvPicPr>
          <p:cNvPr id="7" name="Picture 6">
            <a:extLst>
              <a:ext uri="{FF2B5EF4-FFF2-40B4-BE49-F238E27FC236}">
                <a16:creationId xmlns:a16="http://schemas.microsoft.com/office/drawing/2014/main" id="{9C3F9715-DD8F-4196-854B-925372A55FC5}"/>
              </a:ext>
            </a:extLst>
          </p:cNvPr>
          <p:cNvPicPr>
            <a:picLocks noChangeAspect="1"/>
          </p:cNvPicPr>
          <p:nvPr/>
        </p:nvPicPr>
        <p:blipFill>
          <a:blip r:embed="rId5"/>
          <a:stretch>
            <a:fillRect/>
          </a:stretch>
        </p:blipFill>
        <p:spPr>
          <a:xfrm>
            <a:off x="5924998" y="2633729"/>
            <a:ext cx="6017274" cy="829128"/>
          </a:xfrm>
          <a:prstGeom prst="rect">
            <a:avLst/>
          </a:prstGeom>
        </p:spPr>
      </p:pic>
      <p:pic>
        <p:nvPicPr>
          <p:cNvPr id="8" name="Picture 7">
            <a:extLst>
              <a:ext uri="{FF2B5EF4-FFF2-40B4-BE49-F238E27FC236}">
                <a16:creationId xmlns:a16="http://schemas.microsoft.com/office/drawing/2014/main" id="{141DB4B8-EBF3-457F-BCE0-02FE04846DB7}"/>
              </a:ext>
            </a:extLst>
          </p:cNvPr>
          <p:cNvPicPr>
            <a:picLocks noChangeAspect="1"/>
          </p:cNvPicPr>
          <p:nvPr/>
        </p:nvPicPr>
        <p:blipFill>
          <a:blip r:embed="rId6"/>
          <a:stretch>
            <a:fillRect/>
          </a:stretch>
        </p:blipFill>
        <p:spPr>
          <a:xfrm>
            <a:off x="387843" y="2402061"/>
            <a:ext cx="5870957" cy="1292464"/>
          </a:xfrm>
          <a:prstGeom prst="rect">
            <a:avLst/>
          </a:prstGeom>
        </p:spPr>
      </p:pic>
    </p:spTree>
    <p:extLst>
      <p:ext uri="{BB962C8B-B14F-4D97-AF65-F5344CB8AC3E}">
        <p14:creationId xmlns:p14="http://schemas.microsoft.com/office/powerpoint/2010/main" val="404721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47304-EE6B-4D9C-83F5-61E6865C11E3}"/>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Fun Facts</a:t>
            </a:r>
          </a:p>
        </p:txBody>
      </p:sp>
      <p:sp>
        <p:nvSpPr>
          <p:cNvPr id="25" name="Rectangle 24">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9FB3E1-CE27-4A73-B4FC-986E35788BB2}"/>
              </a:ext>
            </a:extLst>
          </p:cNvPr>
          <p:cNvSpPr>
            <a:spLocks noGrp="1"/>
          </p:cNvSpPr>
          <p:nvPr>
            <p:ph idx="1"/>
          </p:nvPr>
        </p:nvSpPr>
        <p:spPr>
          <a:xfrm>
            <a:off x="1616054" y="2768321"/>
            <a:ext cx="8959892" cy="2828543"/>
          </a:xfrm>
        </p:spPr>
        <p:txBody>
          <a:bodyPr anchor="t">
            <a:normAutofit/>
          </a:bodyPr>
          <a:lstStyle/>
          <a:p>
            <a:r>
              <a:rPr lang="en-US" sz="2000">
                <a:solidFill>
                  <a:schemeClr val="tx1">
                    <a:lumMod val="65000"/>
                    <a:lumOff val="35000"/>
                  </a:schemeClr>
                </a:solidFill>
              </a:rPr>
              <a:t>To help Veterans suffering from lung diseases like COPD, VA is funding research into the development of a 3D-printed artificial lung. The research, led by a team at the VA Ann Arbor Health Care System in Michigan, has a goal of building the first wearable artificial lung that is both compatible with living tissue and capable of supporting breathing.</a:t>
            </a:r>
          </a:p>
          <a:p>
            <a:r>
              <a:rPr lang="en-US" sz="2000" b="1" i="0">
                <a:solidFill>
                  <a:schemeClr val="tx1">
                    <a:lumMod val="65000"/>
                    <a:lumOff val="35000"/>
                  </a:schemeClr>
                </a:solidFill>
                <a:effectLst/>
                <a:latin typeface="Arial" panose="020B0604020202020204" pitchFamily="34" charset="0"/>
              </a:rPr>
              <a:t>Development of the nicotine patch—</a:t>
            </a:r>
            <a:r>
              <a:rPr lang="en-US" sz="2000" b="0" i="0">
                <a:solidFill>
                  <a:schemeClr val="tx1">
                    <a:lumMod val="65000"/>
                    <a:lumOff val="35000"/>
                  </a:schemeClr>
                </a:solidFill>
                <a:effectLst/>
                <a:latin typeface="Arial" panose="020B0604020202020204" pitchFamily="34" charset="0"/>
              </a:rPr>
              <a:t>In 1984, VA research developed the </a:t>
            </a:r>
            <a:r>
              <a:rPr lang="en-US" sz="2000" b="0" i="0" u="sng">
                <a:solidFill>
                  <a:schemeClr val="tx1">
                    <a:lumMod val="65000"/>
                    <a:lumOff val="35000"/>
                  </a:schemeClr>
                </a:solidFill>
                <a:effectLst/>
                <a:latin typeface="Arial" panose="020B0604020202020204" pitchFamily="34" charset="0"/>
                <a:hlinkClick r:id="rId2"/>
              </a:rPr>
              <a:t>nicotine transdermal patch</a:t>
            </a:r>
            <a:r>
              <a:rPr lang="en-US" sz="2000" b="0" i="0">
                <a:solidFill>
                  <a:schemeClr val="tx1">
                    <a:lumMod val="65000"/>
                    <a:lumOff val="35000"/>
                  </a:schemeClr>
                </a:solidFill>
                <a:effectLst/>
                <a:latin typeface="Arial" panose="020B0604020202020204" pitchFamily="34" charset="0"/>
              </a:rPr>
              <a:t>, helping Veterans and others to quit smoking. The </a:t>
            </a:r>
            <a:r>
              <a:rPr lang="en-US" sz="2000" b="0" i="0" u="sng">
                <a:solidFill>
                  <a:schemeClr val="tx1">
                    <a:lumMod val="65000"/>
                    <a:lumOff val="35000"/>
                  </a:schemeClr>
                </a:solidFill>
                <a:effectLst/>
                <a:latin typeface="Arial" panose="020B0604020202020204" pitchFamily="34" charset="0"/>
                <a:hlinkClick r:id="rId3"/>
              </a:rPr>
              <a:t>patch</a:t>
            </a:r>
            <a:r>
              <a:rPr lang="en-US" sz="2000" b="0" i="0">
                <a:solidFill>
                  <a:schemeClr val="tx1">
                    <a:lumMod val="65000"/>
                    <a:lumOff val="35000"/>
                  </a:schemeClr>
                </a:solidFill>
                <a:effectLst/>
                <a:latin typeface="Arial" panose="020B0604020202020204" pitchFamily="34" charset="0"/>
              </a:rPr>
              <a:t> was developed by Dr. Jed Rose, Dr. Daniel Rose, and Dr. Murray Jarvik.</a:t>
            </a:r>
          </a:p>
          <a:p>
            <a:endParaRPr lang="en-US" sz="2000">
              <a:solidFill>
                <a:schemeClr val="tx1">
                  <a:lumMod val="65000"/>
                  <a:lumOff val="35000"/>
                </a:schemeClr>
              </a:solidFill>
            </a:endParaRPr>
          </a:p>
        </p:txBody>
      </p:sp>
    </p:spTree>
    <p:extLst>
      <p:ext uri="{BB962C8B-B14F-4D97-AF65-F5344CB8AC3E}">
        <p14:creationId xmlns:p14="http://schemas.microsoft.com/office/powerpoint/2010/main" val="351975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C7E2B-14D9-4D51-AF9C-069F81F31046}"/>
              </a:ext>
            </a:extLst>
          </p:cNvPr>
          <p:cNvSpPr>
            <a:spLocks noGrp="1"/>
          </p:cNvSpPr>
          <p:nvPr>
            <p:ph type="title"/>
          </p:nvPr>
        </p:nvSpPr>
        <p:spPr>
          <a:xfrm>
            <a:off x="1616054" y="1070149"/>
            <a:ext cx="8959893" cy="1004836"/>
          </a:xfrm>
        </p:spPr>
        <p:txBody>
          <a:bodyPr anchor="ctr">
            <a:normAutofit/>
          </a:bodyPr>
          <a:lstStyle/>
          <a:p>
            <a:pPr algn="ctr"/>
            <a:r>
              <a:rPr lang="en-US" sz="3200" dirty="0">
                <a:solidFill>
                  <a:srgbClr val="595959"/>
                </a:solidFill>
              </a:rPr>
              <a:t>References</a:t>
            </a:r>
          </a:p>
        </p:txBody>
      </p:sp>
      <p:sp>
        <p:nvSpPr>
          <p:cNvPr id="25" name="Rectangle 24">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9C79D7-720A-459E-ACA9-628DC0B7C367}"/>
              </a:ext>
            </a:extLst>
          </p:cNvPr>
          <p:cNvSpPr>
            <a:spLocks noGrp="1"/>
          </p:cNvSpPr>
          <p:nvPr>
            <p:ph idx="1"/>
          </p:nvPr>
        </p:nvSpPr>
        <p:spPr>
          <a:xfrm>
            <a:off x="1616054" y="2768321"/>
            <a:ext cx="8959892" cy="2828543"/>
          </a:xfrm>
        </p:spPr>
        <p:txBody>
          <a:bodyPr anchor="t">
            <a:normAutofit/>
          </a:bodyPr>
          <a:lstStyle/>
          <a:p>
            <a:r>
              <a:rPr lang="en-US" sz="2000" dirty="0">
                <a:solidFill>
                  <a:schemeClr val="tx1">
                    <a:lumMod val="65000"/>
                    <a:lumOff val="35000"/>
                  </a:schemeClr>
                </a:solidFill>
                <a:hlinkClick r:id="rId2"/>
              </a:rPr>
              <a:t>https://www.benefits.va.gov/REPORTS/abr/</a:t>
            </a:r>
            <a:endParaRPr lang="en-US" sz="2000" dirty="0">
              <a:solidFill>
                <a:schemeClr val="tx1">
                  <a:lumMod val="65000"/>
                  <a:lumOff val="35000"/>
                </a:schemeClr>
              </a:solidFill>
            </a:endParaRPr>
          </a:p>
          <a:p>
            <a:r>
              <a:rPr lang="en-US" sz="2000" dirty="0">
                <a:solidFill>
                  <a:schemeClr val="tx1">
                    <a:lumMod val="65000"/>
                    <a:lumOff val="35000"/>
                  </a:schemeClr>
                </a:solidFill>
                <a:hlinkClick r:id="rId3"/>
              </a:rPr>
              <a:t>https://www.research.va.gov/topics/respiratory.cfm</a:t>
            </a:r>
            <a:endParaRPr lang="en-US" sz="2000" dirty="0">
              <a:solidFill>
                <a:schemeClr val="tx1">
                  <a:lumMod val="65000"/>
                  <a:lumOff val="35000"/>
                </a:schemeClr>
              </a:solidFill>
            </a:endParaRPr>
          </a:p>
          <a:p>
            <a:r>
              <a:rPr lang="en-US" sz="2000" dirty="0">
                <a:solidFill>
                  <a:schemeClr val="tx1">
                    <a:lumMod val="65000"/>
                    <a:lumOff val="35000"/>
                  </a:schemeClr>
                </a:solidFill>
              </a:rPr>
              <a:t>https://www.benefits.va.gov/REPORTS/abr/docs/2020_compensation.pdf</a:t>
            </a:r>
          </a:p>
          <a:p>
            <a:r>
              <a:rPr lang="en-US" sz="2000" dirty="0">
                <a:solidFill>
                  <a:schemeClr val="tx1">
                    <a:lumMod val="65000"/>
                    <a:lumOff val="35000"/>
                  </a:schemeClr>
                </a:solidFill>
              </a:rPr>
              <a:t>https://www.ecfr.gov/current/title-38/chapter-I/part-4</a:t>
            </a:r>
          </a:p>
        </p:txBody>
      </p:sp>
    </p:spTree>
    <p:extLst>
      <p:ext uri="{BB962C8B-B14F-4D97-AF65-F5344CB8AC3E}">
        <p14:creationId xmlns:p14="http://schemas.microsoft.com/office/powerpoint/2010/main" val="167707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16C9-226D-4B8B-B4D2-0365D575FEE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Respiratory System</a:t>
            </a:r>
          </a:p>
        </p:txBody>
      </p:sp>
      <p:pic>
        <p:nvPicPr>
          <p:cNvPr id="4" name="Picture 3">
            <a:extLst>
              <a:ext uri="{FF2B5EF4-FFF2-40B4-BE49-F238E27FC236}">
                <a16:creationId xmlns:a16="http://schemas.microsoft.com/office/drawing/2014/main" id="{8FEDC463-7877-4A08-94AD-36FABC87D6B2}"/>
              </a:ext>
            </a:extLst>
          </p:cNvPr>
          <p:cNvPicPr>
            <a:picLocks noChangeAspect="1"/>
          </p:cNvPicPr>
          <p:nvPr/>
        </p:nvPicPr>
        <p:blipFill>
          <a:blip r:embed="rId2"/>
          <a:stretch>
            <a:fillRect/>
          </a:stretch>
        </p:blipFill>
        <p:spPr>
          <a:xfrm>
            <a:off x="3515134" y="355322"/>
            <a:ext cx="7952188" cy="6361750"/>
          </a:xfrm>
          <a:prstGeom prst="rect">
            <a:avLst/>
          </a:prstGeom>
        </p:spPr>
      </p:pic>
    </p:spTree>
    <p:extLst>
      <p:ext uri="{BB962C8B-B14F-4D97-AF65-F5344CB8AC3E}">
        <p14:creationId xmlns:p14="http://schemas.microsoft.com/office/powerpoint/2010/main" val="30215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95818AA-9B80-4CE1-A346-E47EA2EC8C38}"/>
              </a:ext>
            </a:extLst>
          </p:cNvPr>
          <p:cNvSpPr>
            <a:spLocks noGrp="1"/>
          </p:cNvSpPr>
          <p:nvPr>
            <p:ph type="title"/>
          </p:nvPr>
        </p:nvSpPr>
        <p:spPr>
          <a:xfrm>
            <a:off x="1251677" y="619125"/>
            <a:ext cx="2652413" cy="5619749"/>
          </a:xfrm>
        </p:spPr>
        <p:txBody>
          <a:bodyPr anchor="ctr">
            <a:normAutofit/>
          </a:bodyPr>
          <a:lstStyle/>
          <a:p>
            <a:r>
              <a:rPr lang="en-US" sz="4100" dirty="0">
                <a:solidFill>
                  <a:srgbClr val="000000"/>
                </a:solidFill>
              </a:rPr>
              <a:t>Respiratory Issues with Military</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2B109E60-3C62-4648-98EC-CC25A1EB5133}"/>
              </a:ext>
            </a:extLst>
          </p:cNvPr>
          <p:cNvSpPr>
            <a:spLocks noGrp="1"/>
          </p:cNvSpPr>
          <p:nvPr>
            <p:ph idx="1"/>
          </p:nvPr>
        </p:nvSpPr>
        <p:spPr>
          <a:xfrm>
            <a:off x="4916250" y="619125"/>
            <a:ext cx="6508987" cy="5619750"/>
          </a:xfrm>
        </p:spPr>
        <p:txBody>
          <a:bodyPr anchor="ctr">
            <a:normAutofit fontScale="92500" lnSpcReduction="10000"/>
          </a:bodyPr>
          <a:lstStyle/>
          <a:p>
            <a:pPr fontAlgn="base"/>
            <a:r>
              <a:rPr lang="en-US" sz="1700" b="0" i="0" dirty="0">
                <a:solidFill>
                  <a:schemeClr val="tx1">
                    <a:alpha val="60000"/>
                  </a:schemeClr>
                </a:solidFill>
                <a:effectLst/>
                <a:latin typeface="Arial" panose="020B0604020202020204" pitchFamily="34" charset="0"/>
              </a:rPr>
              <a:t>Respiratory health has become a major concern for many of the 2.77 million service members who have </a:t>
            </a:r>
            <a:r>
              <a:rPr lang="en-US" sz="1700" b="0" i="0" u="sng" dirty="0">
                <a:solidFill>
                  <a:schemeClr val="tx1">
                    <a:alpha val="60000"/>
                  </a:schemeClr>
                </a:solidFill>
                <a:effectLst/>
                <a:latin typeface="Arial" panose="020B0604020202020204" pitchFamily="34" charset="0"/>
                <a:hlinkClick r:id="rId3"/>
              </a:rPr>
              <a:t>served</a:t>
            </a:r>
            <a:r>
              <a:rPr lang="en-US" sz="1700" b="0" i="0" dirty="0">
                <a:solidFill>
                  <a:schemeClr val="tx1">
                    <a:alpha val="60000"/>
                  </a:schemeClr>
                </a:solidFill>
                <a:effectLst/>
                <a:latin typeface="Arial" panose="020B0604020202020204" pitchFamily="34" charset="0"/>
              </a:rPr>
              <a:t> in Iraq and Afghanistan since 9/11. Many Veterans who served in these countries have developed respiratory problems possibly connected to their service. One reason may be burn pits—large, open areas in which military units burned trash ranging from human waste to compact discs and plastics.</a:t>
            </a:r>
          </a:p>
          <a:p>
            <a:pPr fontAlgn="base"/>
            <a:endParaRPr lang="en-US" sz="1700" b="0" i="0" dirty="0">
              <a:solidFill>
                <a:schemeClr val="tx1">
                  <a:alpha val="60000"/>
                </a:schemeClr>
              </a:solidFill>
              <a:effectLst/>
              <a:latin typeface="Arial" panose="020B0604020202020204" pitchFamily="34" charset="0"/>
            </a:endParaRPr>
          </a:p>
          <a:p>
            <a:pPr fontAlgn="base"/>
            <a:r>
              <a:rPr lang="en-US" sz="1700" b="0" i="0" dirty="0">
                <a:solidFill>
                  <a:schemeClr val="tx1">
                    <a:alpha val="60000"/>
                  </a:schemeClr>
                </a:solidFill>
                <a:effectLst/>
                <a:latin typeface="Arial" panose="020B0604020202020204" pitchFamily="34" charset="0"/>
              </a:rPr>
              <a:t>Additional reasons for respiratory problems in this group of Veterans can include other airborne hazards like sand and dust storms and general air quality. Many Veterans also smoked while in service.</a:t>
            </a:r>
            <a:endParaRPr lang="en-US" sz="1700" dirty="0">
              <a:solidFill>
                <a:schemeClr val="tx1">
                  <a:alpha val="60000"/>
                </a:schemeClr>
              </a:solidFill>
              <a:latin typeface="Arial" panose="020B0604020202020204" pitchFamily="34" charset="0"/>
            </a:endParaRPr>
          </a:p>
          <a:p>
            <a:pPr fontAlgn="base"/>
            <a:r>
              <a:rPr lang="en-US" sz="1700" b="0" i="0" dirty="0">
                <a:solidFill>
                  <a:schemeClr val="tx1">
                    <a:alpha val="60000"/>
                  </a:schemeClr>
                </a:solidFill>
                <a:effectLst/>
                <a:latin typeface="Arial" panose="020B0604020202020204" pitchFamily="34" charset="0"/>
              </a:rPr>
              <a:t>Asbestos</a:t>
            </a:r>
          </a:p>
          <a:p>
            <a:pPr fontAlgn="base"/>
            <a:r>
              <a:rPr lang="en-US" sz="1700" b="0" i="0" dirty="0">
                <a:solidFill>
                  <a:schemeClr val="tx1">
                    <a:alpha val="60000"/>
                  </a:schemeClr>
                </a:solidFill>
                <a:effectLst/>
                <a:latin typeface="Arial" panose="020B0604020202020204" pitchFamily="34" charset="0"/>
              </a:rPr>
              <a:t>Many Veterans were exposed to airborne environmental hazards during military service, such as Agent Orange, burn pits, sandstorms, or fumes from aircraft exhaust.</a:t>
            </a:r>
          </a:p>
          <a:p>
            <a:pPr fontAlgn="base"/>
            <a:r>
              <a:rPr lang="en-US" sz="1700" b="0" i="0" dirty="0">
                <a:solidFill>
                  <a:schemeClr val="tx1">
                    <a:alpha val="60000"/>
                  </a:schemeClr>
                </a:solidFill>
                <a:effectLst/>
                <a:latin typeface="Arial" panose="020B0604020202020204" pitchFamily="34" charset="0"/>
              </a:rPr>
              <a:t>Many service members start using tobacco after they enter military service.</a:t>
            </a:r>
          </a:p>
          <a:p>
            <a:pPr fontAlgn="base"/>
            <a:r>
              <a:rPr lang="en-US" sz="1700" b="0" i="0" dirty="0">
                <a:solidFill>
                  <a:schemeClr val="tx1">
                    <a:alpha val="60000"/>
                  </a:schemeClr>
                </a:solidFill>
                <a:effectLst/>
                <a:latin typeface="Arial" panose="020B0604020202020204" pitchFamily="34" charset="0"/>
              </a:rPr>
              <a:t>During 2010–2015, more than 1 in 5 (21.6%) veterans in the United States reported being current cigarette smokers.1 In 2018, 14.6% of veterans enrolled for care reported being a current cigarette smoker.2</a:t>
            </a:r>
          </a:p>
          <a:p>
            <a:endParaRPr lang="en-US" sz="1700" dirty="0">
              <a:solidFill>
                <a:schemeClr val="tx1">
                  <a:alpha val="60000"/>
                </a:schemeClr>
              </a:solidFill>
            </a:endParaRPr>
          </a:p>
        </p:txBody>
      </p:sp>
    </p:spTree>
    <p:extLst>
      <p:ext uri="{BB962C8B-B14F-4D97-AF65-F5344CB8AC3E}">
        <p14:creationId xmlns:p14="http://schemas.microsoft.com/office/powerpoint/2010/main" val="47241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D8B8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1223A-811F-4176-AF67-FA195DC3C925}"/>
              </a:ext>
            </a:extLst>
          </p:cNvPr>
          <p:cNvPicPr>
            <a:picLocks noChangeAspect="1"/>
          </p:cNvPicPr>
          <p:nvPr/>
        </p:nvPicPr>
        <p:blipFill>
          <a:blip r:embed="rId3"/>
          <a:stretch>
            <a:fillRect/>
          </a:stretch>
        </p:blipFill>
        <p:spPr>
          <a:xfrm>
            <a:off x="2071685" y="1327524"/>
            <a:ext cx="8471265" cy="577301"/>
          </a:xfrm>
          <a:prstGeom prst="rect">
            <a:avLst/>
          </a:prstGeom>
        </p:spPr>
      </p:pic>
      <p:pic>
        <p:nvPicPr>
          <p:cNvPr id="7" name="Picture 6">
            <a:extLst>
              <a:ext uri="{FF2B5EF4-FFF2-40B4-BE49-F238E27FC236}">
                <a16:creationId xmlns:a16="http://schemas.microsoft.com/office/drawing/2014/main" id="{E55F32C0-0200-4FF3-9F64-07D5DB45A4A2}"/>
              </a:ext>
            </a:extLst>
          </p:cNvPr>
          <p:cNvPicPr>
            <a:picLocks noChangeAspect="1"/>
          </p:cNvPicPr>
          <p:nvPr/>
        </p:nvPicPr>
        <p:blipFill>
          <a:blip r:embed="rId4"/>
          <a:stretch>
            <a:fillRect/>
          </a:stretch>
        </p:blipFill>
        <p:spPr>
          <a:xfrm>
            <a:off x="2995611" y="508291"/>
            <a:ext cx="6200775" cy="295275"/>
          </a:xfrm>
          <a:prstGeom prst="rect">
            <a:avLst/>
          </a:prstGeom>
        </p:spPr>
      </p:pic>
      <p:pic>
        <p:nvPicPr>
          <p:cNvPr id="9" name="Picture 8">
            <a:extLst>
              <a:ext uri="{FF2B5EF4-FFF2-40B4-BE49-F238E27FC236}">
                <a16:creationId xmlns:a16="http://schemas.microsoft.com/office/drawing/2014/main" id="{847C21B0-8A88-4A16-9CBB-A99B21C0ED1B}"/>
              </a:ext>
            </a:extLst>
          </p:cNvPr>
          <p:cNvPicPr>
            <a:picLocks noChangeAspect="1"/>
          </p:cNvPicPr>
          <p:nvPr/>
        </p:nvPicPr>
        <p:blipFill>
          <a:blip r:embed="rId5"/>
          <a:stretch>
            <a:fillRect/>
          </a:stretch>
        </p:blipFill>
        <p:spPr>
          <a:xfrm>
            <a:off x="3205161" y="4365656"/>
            <a:ext cx="5991225" cy="314325"/>
          </a:xfrm>
          <a:prstGeom prst="rect">
            <a:avLst/>
          </a:prstGeom>
        </p:spPr>
      </p:pic>
      <p:pic>
        <p:nvPicPr>
          <p:cNvPr id="11" name="Picture 10">
            <a:extLst>
              <a:ext uri="{FF2B5EF4-FFF2-40B4-BE49-F238E27FC236}">
                <a16:creationId xmlns:a16="http://schemas.microsoft.com/office/drawing/2014/main" id="{D3C70C0A-820D-4EAC-8515-BF3EA1C6EBB5}"/>
              </a:ext>
            </a:extLst>
          </p:cNvPr>
          <p:cNvPicPr>
            <a:picLocks noChangeAspect="1"/>
          </p:cNvPicPr>
          <p:nvPr/>
        </p:nvPicPr>
        <p:blipFill>
          <a:blip r:embed="rId6"/>
          <a:stretch>
            <a:fillRect/>
          </a:stretch>
        </p:blipFill>
        <p:spPr>
          <a:xfrm>
            <a:off x="2214369" y="5159215"/>
            <a:ext cx="8395256" cy="504436"/>
          </a:xfrm>
          <a:prstGeom prst="rect">
            <a:avLst/>
          </a:prstGeom>
        </p:spPr>
      </p:pic>
    </p:spTree>
    <p:extLst>
      <p:ext uri="{BB962C8B-B14F-4D97-AF65-F5344CB8AC3E}">
        <p14:creationId xmlns:p14="http://schemas.microsoft.com/office/powerpoint/2010/main" val="358100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8BDA18-1EDF-4A69-A37C-9542EE18B0C6}"/>
              </a:ext>
            </a:extLst>
          </p:cNvPr>
          <p:cNvSpPr>
            <a:spLocks noGrp="1"/>
          </p:cNvSpPr>
          <p:nvPr>
            <p:ph type="title"/>
          </p:nvPr>
        </p:nvSpPr>
        <p:spPr>
          <a:xfrm>
            <a:off x="1252800" y="662399"/>
            <a:ext cx="5995987" cy="1494000"/>
          </a:xfrm>
        </p:spPr>
        <p:txBody>
          <a:bodyPr anchor="t">
            <a:normAutofit/>
          </a:bodyPr>
          <a:lstStyle/>
          <a:p>
            <a:r>
              <a:rPr lang="en-US" dirty="0"/>
              <a:t>Sinusitis</a:t>
            </a:r>
          </a:p>
        </p:txBody>
      </p:sp>
      <p:grpSp>
        <p:nvGrpSpPr>
          <p:cNvPr id="39" name="Group 38">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0"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1"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E591C78D-9326-41C5-8BB2-A732A3A5AC14}"/>
              </a:ext>
            </a:extLst>
          </p:cNvPr>
          <p:cNvSpPr>
            <a:spLocks noGrp="1"/>
          </p:cNvSpPr>
          <p:nvPr>
            <p:ph idx="1"/>
          </p:nvPr>
        </p:nvSpPr>
        <p:spPr>
          <a:xfrm>
            <a:off x="1251678" y="2286000"/>
            <a:ext cx="6015897" cy="3844800"/>
          </a:xfrm>
        </p:spPr>
        <p:txBody>
          <a:bodyPr>
            <a:normAutofit/>
          </a:bodyPr>
          <a:lstStyle/>
          <a:p>
            <a:r>
              <a:rPr lang="en-US" sz="2000" b="0" i="0" dirty="0">
                <a:solidFill>
                  <a:schemeClr val="tx1">
                    <a:alpha val="60000"/>
                  </a:schemeClr>
                </a:solidFill>
                <a:effectLst/>
                <a:latin typeface="Roboto" panose="02000000000000000000" pitchFamily="2" charset="0"/>
              </a:rPr>
              <a:t>A condition in which the cavities around the nasal passages become inflamed.</a:t>
            </a:r>
          </a:p>
        </p:txBody>
      </p:sp>
      <p:graphicFrame>
        <p:nvGraphicFramePr>
          <p:cNvPr id="4" name="Table 3">
            <a:extLst>
              <a:ext uri="{FF2B5EF4-FFF2-40B4-BE49-F238E27FC236}">
                <a16:creationId xmlns:a16="http://schemas.microsoft.com/office/drawing/2014/main" id="{0737A8E0-3A64-4F6D-8367-F15C9523EB96}"/>
              </a:ext>
            </a:extLst>
          </p:cNvPr>
          <p:cNvGraphicFramePr>
            <a:graphicFrameLocks noGrp="1"/>
          </p:cNvGraphicFramePr>
          <p:nvPr>
            <p:extLst>
              <p:ext uri="{D42A27DB-BD31-4B8C-83A1-F6EECF244321}">
                <p14:modId xmlns:p14="http://schemas.microsoft.com/office/powerpoint/2010/main" val="726251936"/>
              </p:ext>
            </p:extLst>
          </p:nvPr>
        </p:nvGraphicFramePr>
        <p:xfrm>
          <a:off x="7633428" y="1044872"/>
          <a:ext cx="3914165" cy="4770226"/>
        </p:xfrm>
        <a:graphic>
          <a:graphicData uri="http://schemas.openxmlformats.org/drawingml/2006/table">
            <a:tbl>
              <a:tblPr>
                <a:tableStyleId>{3B4B98B0-60AC-42C2-AFA5-B58CD77FA1E5}</a:tableStyleId>
              </a:tblPr>
              <a:tblGrid>
                <a:gridCol w="3504371">
                  <a:extLst>
                    <a:ext uri="{9D8B030D-6E8A-4147-A177-3AD203B41FA5}">
                      <a16:colId xmlns:a16="http://schemas.microsoft.com/office/drawing/2014/main" val="710155408"/>
                    </a:ext>
                  </a:extLst>
                </a:gridCol>
                <a:gridCol w="409794">
                  <a:extLst>
                    <a:ext uri="{9D8B030D-6E8A-4147-A177-3AD203B41FA5}">
                      <a16:colId xmlns:a16="http://schemas.microsoft.com/office/drawing/2014/main" val="909693549"/>
                    </a:ext>
                  </a:extLst>
                </a:gridCol>
              </a:tblGrid>
              <a:tr h="558533">
                <a:tc>
                  <a:txBody>
                    <a:bodyPr/>
                    <a:lstStyle/>
                    <a:p>
                      <a:r>
                        <a:rPr lang="en-US" sz="1400" b="1" u="sng" cap="none" spc="0" dirty="0">
                          <a:solidFill>
                            <a:schemeClr val="tx1"/>
                          </a:solidFill>
                        </a:rPr>
                        <a:t>General Rating Formula for Sinusitis (DC's 6510 through 6514): </a:t>
                      </a:r>
                    </a:p>
                  </a:txBody>
                  <a:tcPr marL="0" marR="78985" marT="30873" marB="102908" anchor="ctr">
                    <a:lnB w="12700" cap="flat" cmpd="sng" algn="ctr">
                      <a:noFill/>
                      <a:prstDash val="solid"/>
                      <a:round/>
                      <a:headEnd type="none" w="med" len="med"/>
                      <a:tailEnd type="none" w="med" len="med"/>
                    </a:lnB>
                  </a:tcPr>
                </a:tc>
                <a:tc>
                  <a:txBody>
                    <a:bodyPr/>
                    <a:lstStyle/>
                    <a:p>
                      <a:endParaRPr lang="en-US" sz="1300" cap="none" spc="0">
                        <a:solidFill>
                          <a:schemeClr val="tx1"/>
                        </a:solidFill>
                      </a:endParaRPr>
                    </a:p>
                  </a:txBody>
                  <a:tcPr marL="0" marR="78985" marT="30873" marB="102908" anchor="ctr">
                    <a:lnB w="12700" cap="flat" cmpd="sng" algn="ctr">
                      <a:noFill/>
                      <a:prstDash val="solid"/>
                      <a:round/>
                      <a:headEnd type="none" w="med" len="med"/>
                      <a:tailEnd type="none" w="med" len="med"/>
                    </a:lnB>
                  </a:tcPr>
                </a:tc>
                <a:extLst>
                  <a:ext uri="{0D108BD9-81ED-4DB2-BD59-A6C34878D82A}">
                    <a16:rowId xmlns:a16="http://schemas.microsoft.com/office/drawing/2014/main" val="1468387635"/>
                  </a:ext>
                </a:extLst>
              </a:tr>
              <a:tr h="1151211">
                <a:tc>
                  <a:txBody>
                    <a:bodyPr/>
                    <a:lstStyle/>
                    <a:p>
                      <a:r>
                        <a:rPr lang="en-US" sz="1300" cap="none" spc="0">
                          <a:solidFill>
                            <a:schemeClr val="tx1"/>
                          </a:solidFill>
                        </a:rPr>
                        <a:t>Following radical surgery with chronic osteomyelitis, or; near constant sinusitis characterized by headaches, pain and tenderness of affected sinus, and purulent discharge or crusting after repeated surgeries</a:t>
                      </a:r>
                    </a:p>
                  </a:txBody>
                  <a:tcPr marL="0" marR="78985" marT="30873" marB="102908"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300" cap="none" spc="0">
                          <a:solidFill>
                            <a:schemeClr val="tx1"/>
                          </a:solidFill>
                        </a:rPr>
                        <a:t>50 </a:t>
                      </a:r>
                    </a:p>
                  </a:txBody>
                  <a:tcPr marL="0" marR="78985" marT="30873" marB="10290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2387730"/>
                  </a:ext>
                </a:extLst>
              </a:tr>
              <a:tr h="1348770">
                <a:tc>
                  <a:txBody>
                    <a:bodyPr/>
                    <a:lstStyle/>
                    <a:p>
                      <a:r>
                        <a:rPr lang="en-US" sz="1300" cap="none" spc="0" dirty="0">
                          <a:solidFill>
                            <a:schemeClr val="tx1"/>
                          </a:solidFill>
                        </a:rPr>
                        <a:t>Three or more incapacitating episodes per year of sinusitis requiring prolonged (lasting four to six weeks) antibiotic treatment, or; more than six non-incapacitating episodes per year of sinusitis characterized by headaches, pain, and purulent discharge or crusting</a:t>
                      </a:r>
                    </a:p>
                  </a:txBody>
                  <a:tcPr marL="0" marR="78985" marT="30873" marB="102908" anchor="ctr">
                    <a:lnT w="12700" cap="flat" cmpd="sng" algn="ctr">
                      <a:noFill/>
                      <a:prstDash val="solid"/>
                      <a:round/>
                      <a:headEnd type="none" w="med" len="med"/>
                      <a:tailEnd type="none" w="med" len="med"/>
                    </a:lnT>
                  </a:tcPr>
                </a:tc>
                <a:tc>
                  <a:txBody>
                    <a:bodyPr/>
                    <a:lstStyle/>
                    <a:p>
                      <a:r>
                        <a:rPr lang="en-US" sz="1300" cap="none" spc="0">
                          <a:solidFill>
                            <a:schemeClr val="tx1"/>
                          </a:solidFill>
                        </a:rPr>
                        <a:t>30 </a:t>
                      </a:r>
                    </a:p>
                  </a:txBody>
                  <a:tcPr marL="0" marR="78985" marT="30873" marB="102908" anchor="ctr">
                    <a:lnT w="12700" cap="flat" cmpd="sng" algn="ctr">
                      <a:noFill/>
                      <a:prstDash val="solid"/>
                      <a:round/>
                      <a:headEnd type="none" w="med" len="med"/>
                      <a:tailEnd type="none" w="med" len="med"/>
                    </a:lnT>
                  </a:tcPr>
                </a:tc>
                <a:extLst>
                  <a:ext uri="{0D108BD9-81ED-4DB2-BD59-A6C34878D82A}">
                    <a16:rowId xmlns:a16="http://schemas.microsoft.com/office/drawing/2014/main" val="3390403438"/>
                  </a:ext>
                </a:extLst>
              </a:tr>
              <a:tr h="1348770">
                <a:tc>
                  <a:txBody>
                    <a:bodyPr/>
                    <a:lstStyle/>
                    <a:p>
                      <a:r>
                        <a:rPr lang="en-US" sz="1300" cap="none" spc="0">
                          <a:solidFill>
                            <a:schemeClr val="tx1"/>
                          </a:solidFill>
                        </a:rPr>
                        <a:t>One or two incapacitating episodes per year of sinusitis requiring prolonged (lasting four to six weeks) antibiotic treatment, or; three to six non-incapacitating episodes per year of sinusitis characterized by headaches, pain, and purulent discharge or crusting</a:t>
                      </a:r>
                    </a:p>
                  </a:txBody>
                  <a:tcPr marL="0" marR="78985" marT="30873" marB="102908" anchor="ctr"/>
                </a:tc>
                <a:tc>
                  <a:txBody>
                    <a:bodyPr/>
                    <a:lstStyle/>
                    <a:p>
                      <a:r>
                        <a:rPr lang="en-US" sz="1300" cap="none" spc="0">
                          <a:solidFill>
                            <a:schemeClr val="tx1"/>
                          </a:solidFill>
                        </a:rPr>
                        <a:t>10 </a:t>
                      </a:r>
                    </a:p>
                  </a:txBody>
                  <a:tcPr marL="0" marR="78985" marT="30873" marB="102908" anchor="ctr"/>
                </a:tc>
                <a:extLst>
                  <a:ext uri="{0D108BD9-81ED-4DB2-BD59-A6C34878D82A}">
                    <a16:rowId xmlns:a16="http://schemas.microsoft.com/office/drawing/2014/main" val="670275767"/>
                  </a:ext>
                </a:extLst>
              </a:tr>
              <a:tr h="360974">
                <a:tc>
                  <a:txBody>
                    <a:bodyPr/>
                    <a:lstStyle/>
                    <a:p>
                      <a:r>
                        <a:rPr lang="en-US" sz="1300" cap="none" spc="0">
                          <a:solidFill>
                            <a:schemeClr val="tx1"/>
                          </a:solidFill>
                        </a:rPr>
                        <a:t>Detected by X-ray only</a:t>
                      </a:r>
                    </a:p>
                  </a:txBody>
                  <a:tcPr marL="0" marR="78985" marT="30873" marB="102908" anchor="ctr"/>
                </a:tc>
                <a:tc>
                  <a:txBody>
                    <a:bodyPr/>
                    <a:lstStyle/>
                    <a:p>
                      <a:r>
                        <a:rPr lang="en-US" sz="1300" cap="none" spc="0" dirty="0">
                          <a:solidFill>
                            <a:schemeClr val="tx1"/>
                          </a:solidFill>
                        </a:rPr>
                        <a:t>0</a:t>
                      </a:r>
                    </a:p>
                  </a:txBody>
                  <a:tcPr marL="0" marR="78985" marT="30873" marB="102908" anchor="ctr"/>
                </a:tc>
                <a:extLst>
                  <a:ext uri="{0D108BD9-81ED-4DB2-BD59-A6C34878D82A}">
                    <a16:rowId xmlns:a16="http://schemas.microsoft.com/office/drawing/2014/main" val="1531539812"/>
                  </a:ext>
                </a:extLst>
              </a:tr>
            </a:tbl>
          </a:graphicData>
        </a:graphic>
      </p:graphicFrame>
    </p:spTree>
    <p:extLst>
      <p:ext uri="{BB962C8B-B14F-4D97-AF65-F5344CB8AC3E}">
        <p14:creationId xmlns:p14="http://schemas.microsoft.com/office/powerpoint/2010/main" val="383497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16C9-226D-4B8B-B4D2-0365D575FEE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Respiratory System</a:t>
            </a:r>
          </a:p>
        </p:txBody>
      </p:sp>
      <p:pic>
        <p:nvPicPr>
          <p:cNvPr id="4" name="Picture 3">
            <a:extLst>
              <a:ext uri="{FF2B5EF4-FFF2-40B4-BE49-F238E27FC236}">
                <a16:creationId xmlns:a16="http://schemas.microsoft.com/office/drawing/2014/main" id="{8FEDC463-7877-4A08-94AD-36FABC87D6B2}"/>
              </a:ext>
            </a:extLst>
          </p:cNvPr>
          <p:cNvPicPr>
            <a:picLocks noChangeAspect="1"/>
          </p:cNvPicPr>
          <p:nvPr/>
        </p:nvPicPr>
        <p:blipFill>
          <a:blip r:embed="rId2"/>
          <a:stretch>
            <a:fillRect/>
          </a:stretch>
        </p:blipFill>
        <p:spPr>
          <a:xfrm>
            <a:off x="3515134" y="355322"/>
            <a:ext cx="7952188" cy="6361750"/>
          </a:xfrm>
          <a:prstGeom prst="rect">
            <a:avLst/>
          </a:prstGeom>
        </p:spPr>
      </p:pic>
    </p:spTree>
    <p:extLst>
      <p:ext uri="{BB962C8B-B14F-4D97-AF65-F5344CB8AC3E}">
        <p14:creationId xmlns:p14="http://schemas.microsoft.com/office/powerpoint/2010/main" val="27730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85EDB7-9DBD-45E0-9D43-004573A359E2}"/>
              </a:ext>
            </a:extLst>
          </p:cNvPr>
          <p:cNvSpPr>
            <a:spLocks noGrp="1"/>
          </p:cNvSpPr>
          <p:nvPr>
            <p:ph type="title"/>
          </p:nvPr>
        </p:nvSpPr>
        <p:spPr>
          <a:xfrm>
            <a:off x="1252800" y="662399"/>
            <a:ext cx="5995987" cy="1494000"/>
          </a:xfrm>
        </p:spPr>
        <p:txBody>
          <a:bodyPr anchor="t">
            <a:normAutofit/>
          </a:bodyPr>
          <a:lstStyle/>
          <a:p>
            <a:r>
              <a:rPr lang="en-US" b="0" i="0">
                <a:effectLst/>
                <a:latin typeface="Roboto" panose="02000000000000000000" pitchFamily="2" charset="0"/>
              </a:rPr>
              <a:t>Rhinitis</a:t>
            </a:r>
            <a:endParaRPr lang="en-US"/>
          </a:p>
        </p:txBody>
      </p:sp>
      <p:grpSp>
        <p:nvGrpSpPr>
          <p:cNvPr id="44" name="Group 3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9E5A8716-E06D-42B4-9531-4B253C203250}"/>
              </a:ext>
            </a:extLst>
          </p:cNvPr>
          <p:cNvSpPr>
            <a:spLocks noGrp="1"/>
          </p:cNvSpPr>
          <p:nvPr>
            <p:ph idx="1"/>
          </p:nvPr>
        </p:nvSpPr>
        <p:spPr>
          <a:xfrm>
            <a:off x="1251678" y="2286000"/>
            <a:ext cx="6015897" cy="3844800"/>
          </a:xfrm>
        </p:spPr>
        <p:txBody>
          <a:bodyPr>
            <a:normAutofit/>
          </a:bodyPr>
          <a:lstStyle/>
          <a:p>
            <a:r>
              <a:rPr lang="en-US" sz="2000" b="0" i="0">
                <a:solidFill>
                  <a:schemeClr val="tx1">
                    <a:alpha val="60000"/>
                  </a:schemeClr>
                </a:solidFill>
                <a:effectLst/>
                <a:latin typeface="Roboto" panose="02000000000000000000" pitchFamily="2" charset="0"/>
              </a:rPr>
              <a:t>Rhinitis is when </a:t>
            </a:r>
            <a:r>
              <a:rPr lang="en-US" sz="2000" b="1" i="0">
                <a:solidFill>
                  <a:schemeClr val="tx1">
                    <a:alpha val="60000"/>
                  </a:schemeClr>
                </a:solidFill>
                <a:effectLst/>
                <a:latin typeface="Roboto" panose="02000000000000000000" pitchFamily="2" charset="0"/>
              </a:rPr>
              <a:t>a reaction occurs that causes nasal congestion, runny nose, sneezing, and itching</a:t>
            </a:r>
            <a:r>
              <a:rPr lang="en-US" sz="2000" b="0" i="0">
                <a:solidFill>
                  <a:schemeClr val="tx1">
                    <a:alpha val="60000"/>
                  </a:schemeClr>
                </a:solidFill>
                <a:effectLst/>
                <a:latin typeface="Roboto" panose="02000000000000000000" pitchFamily="2" charset="0"/>
              </a:rPr>
              <a:t>. Most types of rhinitis are caused by an inflammation and are associated with symptoms in the eyes, ears, or throat.</a:t>
            </a:r>
          </a:p>
          <a:p>
            <a:endParaRPr lang="en-US" sz="2000">
              <a:solidFill>
                <a:schemeClr val="tx1">
                  <a:alpha val="60000"/>
                </a:schemeClr>
              </a:solidFill>
              <a:latin typeface="Roboto" panose="02000000000000000000" pitchFamily="2" charset="0"/>
            </a:endParaRPr>
          </a:p>
          <a:p>
            <a:endParaRPr lang="en-US" sz="2000">
              <a:solidFill>
                <a:schemeClr val="tx1">
                  <a:alpha val="60000"/>
                </a:schemeClr>
              </a:solidFill>
            </a:endParaRPr>
          </a:p>
        </p:txBody>
      </p:sp>
      <p:graphicFrame>
        <p:nvGraphicFramePr>
          <p:cNvPr id="4" name="Table 3">
            <a:extLst>
              <a:ext uri="{FF2B5EF4-FFF2-40B4-BE49-F238E27FC236}">
                <a16:creationId xmlns:a16="http://schemas.microsoft.com/office/drawing/2014/main" id="{68CF707D-BE87-465F-BCB6-627119225D52}"/>
              </a:ext>
            </a:extLst>
          </p:cNvPr>
          <p:cNvGraphicFramePr>
            <a:graphicFrameLocks noGrp="1"/>
          </p:cNvGraphicFramePr>
          <p:nvPr>
            <p:extLst>
              <p:ext uri="{D42A27DB-BD31-4B8C-83A1-F6EECF244321}">
                <p14:modId xmlns:p14="http://schemas.microsoft.com/office/powerpoint/2010/main" val="3291769061"/>
              </p:ext>
            </p:extLst>
          </p:nvPr>
        </p:nvGraphicFramePr>
        <p:xfrm>
          <a:off x="7491384" y="911303"/>
          <a:ext cx="4298806" cy="5035393"/>
        </p:xfrm>
        <a:graphic>
          <a:graphicData uri="http://schemas.openxmlformats.org/drawingml/2006/table">
            <a:tbl>
              <a:tblPr>
                <a:solidFill>
                  <a:srgbClr val="F2F2F2">
                    <a:alpha val="30196"/>
                  </a:srgbClr>
                </a:solidFill>
              </a:tblPr>
              <a:tblGrid>
                <a:gridCol w="3677080">
                  <a:extLst>
                    <a:ext uri="{9D8B030D-6E8A-4147-A177-3AD203B41FA5}">
                      <a16:colId xmlns:a16="http://schemas.microsoft.com/office/drawing/2014/main" val="415991824"/>
                    </a:ext>
                  </a:extLst>
                </a:gridCol>
                <a:gridCol w="621726">
                  <a:extLst>
                    <a:ext uri="{9D8B030D-6E8A-4147-A177-3AD203B41FA5}">
                      <a16:colId xmlns:a16="http://schemas.microsoft.com/office/drawing/2014/main" val="2812772898"/>
                    </a:ext>
                  </a:extLst>
                </a:gridCol>
              </a:tblGrid>
              <a:tr h="432021">
                <a:tc>
                  <a:txBody>
                    <a:bodyPr/>
                    <a:lstStyle/>
                    <a:p>
                      <a:r>
                        <a:rPr lang="en-US" sz="1400" b="1" u="sng" cap="none" spc="0" dirty="0">
                          <a:solidFill>
                            <a:schemeClr val="tx1"/>
                          </a:solidFill>
                        </a:rPr>
                        <a:t>6522 Allergic or vasomotor rhinitis: </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endParaRPr lang="en-US" sz="1100" cap="none" spc="0">
                        <a:solidFill>
                          <a:schemeClr val="tx1"/>
                        </a:solidFill>
                      </a:endParaRP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1842531780"/>
                  </a:ext>
                </a:extLst>
              </a:tr>
              <a:tr h="417441">
                <a:tc>
                  <a:txBody>
                    <a:bodyPr/>
                    <a:lstStyle/>
                    <a:p>
                      <a:r>
                        <a:rPr lang="en-US" sz="1100" u="none" cap="none" spc="0">
                          <a:solidFill>
                            <a:schemeClr val="tx1"/>
                          </a:solidFill>
                        </a:rPr>
                        <a:t>With polyps</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r>
                        <a:rPr lang="en-US" sz="1100" u="none" cap="none" spc="0">
                          <a:solidFill>
                            <a:schemeClr val="tx1"/>
                          </a:solidFill>
                        </a:rPr>
                        <a:t>30 </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2285970658"/>
                  </a:ext>
                </a:extLst>
              </a:tr>
              <a:tr h="829003">
                <a:tc>
                  <a:txBody>
                    <a:bodyPr/>
                    <a:lstStyle/>
                    <a:p>
                      <a:r>
                        <a:rPr lang="en-US" sz="1100" cap="none" spc="0">
                          <a:solidFill>
                            <a:schemeClr val="tx1"/>
                          </a:solidFill>
                        </a:rPr>
                        <a:t>Without polyps, but with greater than 50-percent obstruction of nasal passage on both sides or complete obstruction on one side</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r>
                        <a:rPr lang="en-US" sz="1100" cap="none" spc="0">
                          <a:solidFill>
                            <a:schemeClr val="tx1"/>
                          </a:solidFill>
                        </a:rPr>
                        <a:t>10 </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324279209"/>
                  </a:ext>
                </a:extLst>
              </a:tr>
              <a:tr h="432021">
                <a:tc>
                  <a:txBody>
                    <a:bodyPr/>
                    <a:lstStyle/>
                    <a:p>
                      <a:r>
                        <a:rPr lang="en-US" sz="1400" b="1" u="sng" cap="none" spc="0" dirty="0">
                          <a:solidFill>
                            <a:schemeClr val="tx1"/>
                          </a:solidFill>
                        </a:rPr>
                        <a:t>6523 Bacterial rhinitis: </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endParaRPr lang="en-US" sz="1100" cap="none" spc="0">
                        <a:solidFill>
                          <a:schemeClr val="tx1"/>
                        </a:solidFill>
                      </a:endParaRP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989219563"/>
                  </a:ext>
                </a:extLst>
              </a:tr>
              <a:tr h="417441">
                <a:tc>
                  <a:txBody>
                    <a:bodyPr/>
                    <a:lstStyle/>
                    <a:p>
                      <a:r>
                        <a:rPr lang="en-US" sz="1100" cap="none" spc="0">
                          <a:solidFill>
                            <a:schemeClr val="tx1"/>
                          </a:solidFill>
                        </a:rPr>
                        <a:t>Rhinoscleroma</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r>
                        <a:rPr lang="en-US" sz="1100" cap="none" spc="0">
                          <a:solidFill>
                            <a:schemeClr val="tx1"/>
                          </a:solidFill>
                        </a:rPr>
                        <a:t>50 </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769552608"/>
                  </a:ext>
                </a:extLst>
              </a:tr>
              <a:tr h="1034782">
                <a:tc>
                  <a:txBody>
                    <a:bodyPr/>
                    <a:lstStyle/>
                    <a:p>
                      <a:r>
                        <a:rPr lang="en-US" sz="1100" cap="none" spc="0">
                          <a:solidFill>
                            <a:schemeClr val="tx1"/>
                          </a:solidFill>
                        </a:rPr>
                        <a:t>With permanent hypertrophy of </a:t>
                      </a:r>
                      <a:r>
                        <a:rPr lang="en-US" sz="1100" cap="none" spc="0" err="1">
                          <a:solidFill>
                            <a:schemeClr val="tx1"/>
                          </a:solidFill>
                        </a:rPr>
                        <a:t>turbinates</a:t>
                      </a:r>
                      <a:r>
                        <a:rPr lang="en-US" sz="1100" cap="none" spc="0">
                          <a:solidFill>
                            <a:schemeClr val="tx1"/>
                          </a:solidFill>
                        </a:rPr>
                        <a:t> and with greater than 50-percent obstruction of nasal passage on both sides or complete obstruction on one side</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r>
                        <a:rPr lang="en-US" sz="1100" cap="none" spc="0">
                          <a:solidFill>
                            <a:schemeClr val="tx1"/>
                          </a:solidFill>
                        </a:rPr>
                        <a:t>10 </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1180536579"/>
                  </a:ext>
                </a:extLst>
              </a:tr>
              <a:tr h="432021">
                <a:tc>
                  <a:txBody>
                    <a:bodyPr/>
                    <a:lstStyle/>
                    <a:p>
                      <a:r>
                        <a:rPr lang="en-US" sz="1400" b="1" u="sng" cap="none" spc="0" dirty="0">
                          <a:solidFill>
                            <a:schemeClr val="tx1"/>
                          </a:solidFill>
                        </a:rPr>
                        <a:t>6524 Granulomatous rhinitis: </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endParaRPr lang="en-US" sz="1100" cap="none" spc="0" dirty="0">
                        <a:solidFill>
                          <a:schemeClr val="tx1"/>
                        </a:solidFill>
                      </a:endParaRP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041060867"/>
                  </a:ext>
                </a:extLst>
              </a:tr>
              <a:tr h="623222">
                <a:tc>
                  <a:txBody>
                    <a:bodyPr/>
                    <a:lstStyle/>
                    <a:p>
                      <a:r>
                        <a:rPr lang="en-US" sz="1100" cap="none" spc="0">
                          <a:solidFill>
                            <a:schemeClr val="tx1"/>
                          </a:solidFill>
                        </a:rPr>
                        <a:t>Wegener's granulomatosis, lethal midline granuloma</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r>
                        <a:rPr lang="en-US" sz="1100" cap="none" spc="0">
                          <a:solidFill>
                            <a:schemeClr val="tx1"/>
                          </a:solidFill>
                        </a:rPr>
                        <a:t>100 </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4009809982"/>
                  </a:ext>
                </a:extLst>
              </a:tr>
              <a:tr h="417441">
                <a:tc>
                  <a:txBody>
                    <a:bodyPr/>
                    <a:lstStyle/>
                    <a:p>
                      <a:r>
                        <a:rPr lang="en-US" sz="1100" cap="none" spc="0" dirty="0">
                          <a:solidFill>
                            <a:schemeClr val="tx1"/>
                          </a:solidFill>
                        </a:rPr>
                        <a:t>Other types of granulomatous infection</a:t>
                      </a:r>
                    </a:p>
                  </a:txBody>
                  <a:tcPr marL="95689" marR="98285" marT="73607" marB="73607"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a:txBody>
                    <a:bodyPr/>
                    <a:lstStyle/>
                    <a:p>
                      <a:r>
                        <a:rPr lang="en-US" sz="1100" cap="none" spc="0" dirty="0">
                          <a:solidFill>
                            <a:schemeClr val="tx1"/>
                          </a:solidFill>
                        </a:rPr>
                        <a:t>20</a:t>
                      </a:r>
                    </a:p>
                  </a:txBody>
                  <a:tcPr marL="95689" marR="98285" marT="73607" marB="73607"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1476863186"/>
                  </a:ext>
                </a:extLst>
              </a:tr>
            </a:tbl>
          </a:graphicData>
        </a:graphic>
      </p:graphicFrame>
    </p:spTree>
    <p:extLst>
      <p:ext uri="{BB962C8B-B14F-4D97-AF65-F5344CB8AC3E}">
        <p14:creationId xmlns:p14="http://schemas.microsoft.com/office/powerpoint/2010/main" val="238269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16C9-226D-4B8B-B4D2-0365D575FEE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Respiratory System</a:t>
            </a:r>
          </a:p>
        </p:txBody>
      </p:sp>
      <p:pic>
        <p:nvPicPr>
          <p:cNvPr id="4" name="Picture 3">
            <a:extLst>
              <a:ext uri="{FF2B5EF4-FFF2-40B4-BE49-F238E27FC236}">
                <a16:creationId xmlns:a16="http://schemas.microsoft.com/office/drawing/2014/main" id="{8FEDC463-7877-4A08-94AD-36FABC87D6B2}"/>
              </a:ext>
            </a:extLst>
          </p:cNvPr>
          <p:cNvPicPr>
            <a:picLocks noChangeAspect="1"/>
          </p:cNvPicPr>
          <p:nvPr/>
        </p:nvPicPr>
        <p:blipFill>
          <a:blip r:embed="rId2"/>
          <a:stretch>
            <a:fillRect/>
          </a:stretch>
        </p:blipFill>
        <p:spPr>
          <a:xfrm>
            <a:off x="3515134" y="355322"/>
            <a:ext cx="7952188" cy="6361750"/>
          </a:xfrm>
          <a:prstGeom prst="rect">
            <a:avLst/>
          </a:prstGeom>
        </p:spPr>
      </p:pic>
    </p:spTree>
    <p:extLst>
      <p:ext uri="{BB962C8B-B14F-4D97-AF65-F5344CB8AC3E}">
        <p14:creationId xmlns:p14="http://schemas.microsoft.com/office/powerpoint/2010/main" val="363617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85EDB7-9DBD-45E0-9D43-004573A359E2}"/>
              </a:ext>
            </a:extLst>
          </p:cNvPr>
          <p:cNvSpPr>
            <a:spLocks noGrp="1"/>
          </p:cNvSpPr>
          <p:nvPr>
            <p:ph type="title"/>
          </p:nvPr>
        </p:nvSpPr>
        <p:spPr>
          <a:xfrm>
            <a:off x="1252800" y="662399"/>
            <a:ext cx="5995987" cy="1494000"/>
          </a:xfrm>
        </p:spPr>
        <p:txBody>
          <a:bodyPr anchor="t">
            <a:normAutofit/>
          </a:bodyPr>
          <a:lstStyle/>
          <a:p>
            <a:r>
              <a:rPr lang="en-US" dirty="0"/>
              <a:t>6604 Chronic obstructive pulmonary disease:</a:t>
            </a:r>
          </a:p>
        </p:txBody>
      </p:sp>
      <p:grpSp>
        <p:nvGrpSpPr>
          <p:cNvPr id="33" name="Group 3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9E5A8716-E06D-42B4-9531-4B253C203250}"/>
              </a:ext>
            </a:extLst>
          </p:cNvPr>
          <p:cNvSpPr>
            <a:spLocks noGrp="1"/>
          </p:cNvSpPr>
          <p:nvPr>
            <p:ph idx="1"/>
          </p:nvPr>
        </p:nvSpPr>
        <p:spPr>
          <a:xfrm>
            <a:off x="1251678" y="2286000"/>
            <a:ext cx="6015897" cy="3844800"/>
          </a:xfrm>
        </p:spPr>
        <p:txBody>
          <a:bodyPr>
            <a:normAutofit/>
          </a:bodyPr>
          <a:lstStyle/>
          <a:p>
            <a:r>
              <a:rPr lang="en-US" sz="1400" b="0" i="0" dirty="0">
                <a:solidFill>
                  <a:srgbClr val="444444"/>
                </a:solidFill>
                <a:effectLst/>
                <a:latin typeface="Lucida Grande"/>
              </a:rPr>
              <a:t>COPD (chronic obstructive pulmonary disease) is a group of lung diseases that make it hard to breathe and get worse over time.</a:t>
            </a:r>
          </a:p>
          <a:p>
            <a:r>
              <a:rPr lang="en-US" sz="1400" dirty="0">
                <a:solidFill>
                  <a:srgbClr val="444444"/>
                </a:solidFill>
                <a:latin typeface="Lucida Grande"/>
              </a:rPr>
              <a:t>The two most common type of COPD are:</a:t>
            </a:r>
          </a:p>
          <a:p>
            <a:r>
              <a:rPr lang="en-US" sz="1400" dirty="0">
                <a:solidFill>
                  <a:srgbClr val="444444"/>
                </a:solidFill>
                <a:latin typeface="Lucida Grande"/>
              </a:rPr>
              <a:t>Emphysema affects the air sacs in your lungs, as well as the walls between them. They become damaged and are less elastic.</a:t>
            </a:r>
          </a:p>
          <a:p>
            <a:r>
              <a:rPr lang="en-US" sz="1400" dirty="0">
                <a:solidFill>
                  <a:srgbClr val="444444"/>
                </a:solidFill>
                <a:latin typeface="Lucida Grande"/>
              </a:rPr>
              <a:t>Chronic bronchitis, in which the lining of your airways is constantly irritated and inflamed. This causes the lining to swell and make mucus.</a:t>
            </a:r>
          </a:p>
        </p:txBody>
      </p:sp>
      <p:graphicFrame>
        <p:nvGraphicFramePr>
          <p:cNvPr id="4" name="Table 3">
            <a:extLst>
              <a:ext uri="{FF2B5EF4-FFF2-40B4-BE49-F238E27FC236}">
                <a16:creationId xmlns:a16="http://schemas.microsoft.com/office/drawing/2014/main" id="{68CF707D-BE87-465F-BCB6-627119225D52}"/>
              </a:ext>
            </a:extLst>
          </p:cNvPr>
          <p:cNvGraphicFramePr>
            <a:graphicFrameLocks noGrp="1"/>
          </p:cNvGraphicFramePr>
          <p:nvPr/>
        </p:nvGraphicFramePr>
        <p:xfrm>
          <a:off x="7633428" y="740369"/>
          <a:ext cx="3914165" cy="5774430"/>
        </p:xfrm>
        <a:graphic>
          <a:graphicData uri="http://schemas.openxmlformats.org/drawingml/2006/table">
            <a:tbl>
              <a:tblPr>
                <a:tableStyleId>{8799B23B-EC83-4686-B30A-512413B5E67A}</a:tableStyleId>
              </a:tblPr>
              <a:tblGrid>
                <a:gridCol w="3456768">
                  <a:extLst>
                    <a:ext uri="{9D8B030D-6E8A-4147-A177-3AD203B41FA5}">
                      <a16:colId xmlns:a16="http://schemas.microsoft.com/office/drawing/2014/main" val="415991824"/>
                    </a:ext>
                  </a:extLst>
                </a:gridCol>
                <a:gridCol w="457397">
                  <a:extLst>
                    <a:ext uri="{9D8B030D-6E8A-4147-A177-3AD203B41FA5}">
                      <a16:colId xmlns:a16="http://schemas.microsoft.com/office/drawing/2014/main" val="2812772898"/>
                    </a:ext>
                  </a:extLst>
                </a:gridCol>
              </a:tblGrid>
              <a:tr h="3224541">
                <a:tc>
                  <a:txBody>
                    <a:bodyPr/>
                    <a:lstStyle/>
                    <a:p>
                      <a:r>
                        <a:rPr lang="en-US" sz="1400" dirty="0"/>
                        <a:t>FEV-1 less than 40 percent of predicted value, or; the ratio of Forced Expiratory Volume in one second to Forced Vital Capacity (FEV-1/FVC) less than 40 percent, or; Diffusion Capacity of the Lung for Carbon Monoxide by the Single Breath Method (DLCO (SB)) less than 40-percent predicted, or; maximum exercise capacity less than 15 ml/kg/min oxygen consumption (with cardiac or respiratory limitation), or; </a:t>
                      </a:r>
                      <a:r>
                        <a:rPr lang="en-US" sz="1400" dirty="0" err="1"/>
                        <a:t>cor</a:t>
                      </a:r>
                      <a:r>
                        <a:rPr lang="en-US" sz="1400" dirty="0"/>
                        <a:t> pulmonale (right heart failure), or; right ventricular hypertrophy, or; pulmonary hypertension (shown by Echo or cardiac catheterization), or; episode(s) of acute respiratory failure, or; requires outpatient oxygen therapy.</a:t>
                      </a:r>
                    </a:p>
                  </a:txBody>
                  <a:tcPr marL="54207" marR="54207" marT="27103" marB="27103" anchor="ctr"/>
                </a:tc>
                <a:tc>
                  <a:txBody>
                    <a:bodyPr/>
                    <a:lstStyle/>
                    <a:p>
                      <a:r>
                        <a:rPr lang="en-US" sz="1100"/>
                        <a:t>100 </a:t>
                      </a:r>
                    </a:p>
                  </a:txBody>
                  <a:tcPr marL="54207" marR="54207" marT="27103" marB="27103" anchor="ctr"/>
                </a:tc>
                <a:extLst>
                  <a:ext uri="{0D108BD9-81ED-4DB2-BD59-A6C34878D82A}">
                    <a16:rowId xmlns:a16="http://schemas.microsoft.com/office/drawing/2014/main" val="1842531780"/>
                  </a:ext>
                </a:extLst>
              </a:tr>
              <a:tr h="1131252">
                <a:tc>
                  <a:txBody>
                    <a:bodyPr/>
                    <a:lstStyle/>
                    <a:p>
                      <a:r>
                        <a:rPr lang="en-US" sz="1400" dirty="0"/>
                        <a:t>FEV-1 of 40- to 55-percent predicted, or; FEV-1/FVC of 40 to 55 percent, or; DLCO (SB) of 40- to 55-percent predicted, or; maximum oxygen consumption of 15 to 20 ml/kg/min (with cardiorespiratory limit)</a:t>
                      </a:r>
                    </a:p>
                  </a:txBody>
                  <a:tcPr marL="54207" marR="54207" marT="27103" marB="27103" anchor="ctr"/>
                </a:tc>
                <a:tc>
                  <a:txBody>
                    <a:bodyPr/>
                    <a:lstStyle/>
                    <a:p>
                      <a:r>
                        <a:rPr lang="en-US" sz="1100"/>
                        <a:t>60 </a:t>
                      </a:r>
                    </a:p>
                  </a:txBody>
                  <a:tcPr marL="54207" marR="54207" marT="27103" marB="27103" anchor="ctr"/>
                </a:tc>
                <a:extLst>
                  <a:ext uri="{0D108BD9-81ED-4DB2-BD59-A6C34878D82A}">
                    <a16:rowId xmlns:a16="http://schemas.microsoft.com/office/drawing/2014/main" val="2285970658"/>
                  </a:ext>
                </a:extLst>
              </a:tr>
              <a:tr h="607930">
                <a:tc>
                  <a:txBody>
                    <a:bodyPr/>
                    <a:lstStyle/>
                    <a:p>
                      <a:r>
                        <a:rPr lang="en-US" sz="1400" dirty="0"/>
                        <a:t>FEV-1 of 56- to 70-percent predicted, or; FEV-1/FVC of 56 to 70 percent, or; DLCO (SB) 56- to 65-percent predicted</a:t>
                      </a:r>
                    </a:p>
                  </a:txBody>
                  <a:tcPr marL="54207" marR="54207" marT="27103" marB="27103" anchor="ctr"/>
                </a:tc>
                <a:tc>
                  <a:txBody>
                    <a:bodyPr/>
                    <a:lstStyle/>
                    <a:p>
                      <a:r>
                        <a:rPr lang="en-US" sz="1100"/>
                        <a:t>30 </a:t>
                      </a:r>
                    </a:p>
                  </a:txBody>
                  <a:tcPr marL="54207" marR="54207" marT="27103" marB="27103" anchor="ctr"/>
                </a:tc>
                <a:extLst>
                  <a:ext uri="{0D108BD9-81ED-4DB2-BD59-A6C34878D82A}">
                    <a16:rowId xmlns:a16="http://schemas.microsoft.com/office/drawing/2014/main" val="3324279209"/>
                  </a:ext>
                </a:extLst>
              </a:tr>
              <a:tr h="607930">
                <a:tc>
                  <a:txBody>
                    <a:bodyPr/>
                    <a:lstStyle/>
                    <a:p>
                      <a:r>
                        <a:rPr lang="en-US" sz="1400" dirty="0"/>
                        <a:t>FEV-1 of 71- to 80-percent predicted, or; FEV-1/FVC of 71 to 80 percent, or; DLCO (SB) 66- to 80-percent predicted</a:t>
                      </a:r>
                    </a:p>
                  </a:txBody>
                  <a:tcPr marL="54207" marR="54207" marT="27103" marB="27103" anchor="ctr"/>
                </a:tc>
                <a:tc>
                  <a:txBody>
                    <a:bodyPr/>
                    <a:lstStyle/>
                    <a:p>
                      <a:r>
                        <a:rPr lang="en-US" sz="1100" dirty="0"/>
                        <a:t>10</a:t>
                      </a:r>
                    </a:p>
                  </a:txBody>
                  <a:tcPr marL="54207" marR="54207" marT="27103" marB="27103" anchor="ctr"/>
                </a:tc>
                <a:extLst>
                  <a:ext uri="{0D108BD9-81ED-4DB2-BD59-A6C34878D82A}">
                    <a16:rowId xmlns:a16="http://schemas.microsoft.com/office/drawing/2014/main" val="989219563"/>
                  </a:ext>
                </a:extLst>
              </a:tr>
            </a:tbl>
          </a:graphicData>
        </a:graphic>
      </p:graphicFrame>
    </p:spTree>
    <p:extLst>
      <p:ext uri="{BB962C8B-B14F-4D97-AF65-F5344CB8AC3E}">
        <p14:creationId xmlns:p14="http://schemas.microsoft.com/office/powerpoint/2010/main" val="94426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1579</Words>
  <Application>Microsoft Office PowerPoint</Application>
  <PresentationFormat>Widescreen</PresentationFormat>
  <Paragraphs>94</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Lucida Grande</vt:lpstr>
      <vt:lpstr>Open Sans</vt:lpstr>
      <vt:lpstr>Roboto</vt:lpstr>
      <vt:lpstr>Office Theme</vt:lpstr>
      <vt:lpstr>Part 1 of Respiratory System  Sinusitis, Rhinitis, Emphysema, &amp; COPD</vt:lpstr>
      <vt:lpstr>Respiratory System</vt:lpstr>
      <vt:lpstr>Respiratory Issues with Military</vt:lpstr>
      <vt:lpstr>PowerPoint Presentation</vt:lpstr>
      <vt:lpstr>Sinusitis</vt:lpstr>
      <vt:lpstr>Respiratory System</vt:lpstr>
      <vt:lpstr>Rhinitis</vt:lpstr>
      <vt:lpstr>Respiratory System</vt:lpstr>
      <vt:lpstr>6604 Chronic obstructive pulmonary disease:</vt:lpstr>
      <vt:lpstr>6603 Emphysema, pulmonary:</vt:lpstr>
      <vt:lpstr>Respiratory System</vt:lpstr>
      <vt:lpstr>PowerPoint Presentation</vt:lpstr>
      <vt:lpstr>PowerPoint Presentation</vt:lpstr>
      <vt:lpstr>Fun Facts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of Respiratory Systeam 6300-6354 Sinusitis, Rhinitis, Emphysema, COPD</dc:title>
  <dc:creator>Johnson, Daniel S.</dc:creator>
  <cp:lastModifiedBy>Johnson, Daniel S.</cp:lastModifiedBy>
  <cp:revision>21</cp:revision>
  <dcterms:created xsi:type="dcterms:W3CDTF">2022-06-03T14:48:47Z</dcterms:created>
  <dcterms:modified xsi:type="dcterms:W3CDTF">2022-06-09T13:31:02Z</dcterms:modified>
</cp:coreProperties>
</file>